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70" r:id="rId5"/>
    <p:sldId id="271" r:id="rId6"/>
    <p:sldId id="272" r:id="rId7"/>
    <p:sldId id="273" r:id="rId8"/>
    <p:sldId id="275" r:id="rId9"/>
    <p:sldId id="274" r:id="rId10"/>
    <p:sldId id="276" r:id="rId11"/>
    <p:sldId id="277" r:id="rId12"/>
    <p:sldId id="278" r:id="rId13"/>
    <p:sldId id="265" r:id="rId14"/>
    <p:sldId id="26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B10F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260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00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43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962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706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10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680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248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9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589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115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CA9FB-C171-458A-912B-CA4408855859}" type="datetimeFigureOut">
              <a:rPr lang="pt-BR" smtClean="0"/>
              <a:t>17/08/2021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C1A01-0F1A-4D0F-B6A4-9089E0C333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95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49643"/>
            <a:ext cx="9144000" cy="1793532"/>
          </a:xfrm>
        </p:spPr>
        <p:txBody>
          <a:bodyPr>
            <a:normAutofit fontScale="90000"/>
          </a:bodyPr>
          <a:lstStyle/>
          <a:p>
            <a:r>
              <a:rPr lang="pt-BR" sz="4400" b="1" dirty="0" smtClean="0">
                <a:solidFill>
                  <a:srgbClr val="0070C0"/>
                </a:solidFill>
              </a:rPr>
              <a:t>PANDEMIA COVID-19: CATÁSTROFE PSICOSSOCIAL E SAÚDE MENTAL DOS TRABALHADORES DE SAÚDE</a:t>
            </a:r>
            <a:endParaRPr lang="pt-BR" sz="4400" b="1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932981"/>
            <a:ext cx="9144000" cy="3726611"/>
          </a:xfrm>
        </p:spPr>
        <p:txBody>
          <a:bodyPr>
            <a:normAutofit/>
          </a:bodyPr>
          <a:lstStyle/>
          <a:p>
            <a:r>
              <a:rPr lang="pt-BR" dirty="0" err="1" smtClean="0">
                <a:solidFill>
                  <a:srgbClr val="0070C0"/>
                </a:solidFill>
              </a:rPr>
              <a:t>Webinar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dirty="0" err="1" smtClean="0">
                <a:solidFill>
                  <a:srgbClr val="0070C0"/>
                </a:solidFill>
              </a:rPr>
              <a:t>Proqualis</a:t>
            </a:r>
            <a:r>
              <a:rPr lang="pt-BR" dirty="0" smtClean="0">
                <a:solidFill>
                  <a:srgbClr val="0070C0"/>
                </a:solidFill>
              </a:rPr>
              <a:t> e Observatório Covid-19/Fiocruz</a:t>
            </a:r>
          </a:p>
          <a:p>
            <a:r>
              <a:rPr lang="pt-BR" sz="2000" dirty="0" smtClean="0">
                <a:solidFill>
                  <a:srgbClr val="00B050"/>
                </a:solidFill>
              </a:rPr>
              <a:t>Desafios para a saúde mental dos trabalhadores de saúde no contexto da Covid-19: iniciativas possíveis e seus limites</a:t>
            </a:r>
            <a:endParaRPr lang="pt-BR" sz="2000" dirty="0">
              <a:solidFill>
                <a:srgbClr val="00B050"/>
              </a:solidFill>
            </a:endParaRPr>
          </a:p>
          <a:p>
            <a:r>
              <a:rPr lang="pt-BR" dirty="0"/>
              <a:t> </a:t>
            </a:r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Marilene </a:t>
            </a:r>
            <a:r>
              <a:rPr lang="pt-BR" b="1" dirty="0">
                <a:solidFill>
                  <a:srgbClr val="0070C0"/>
                </a:solidFill>
              </a:rPr>
              <a:t>de Castilho </a:t>
            </a:r>
            <a:r>
              <a:rPr lang="pt-BR" b="1" dirty="0" smtClean="0">
                <a:solidFill>
                  <a:srgbClr val="0070C0"/>
                </a:solidFill>
              </a:rPr>
              <a:t>Sá</a:t>
            </a:r>
          </a:p>
          <a:p>
            <a:r>
              <a:rPr lang="pt-BR" sz="1800" dirty="0" smtClean="0">
                <a:solidFill>
                  <a:srgbClr val="0070C0"/>
                </a:solidFill>
              </a:rPr>
              <a:t>Agosto</a:t>
            </a:r>
            <a:r>
              <a:rPr lang="pt-BR" sz="1800" dirty="0" smtClean="0">
                <a:solidFill>
                  <a:srgbClr val="0070C0"/>
                </a:solidFill>
              </a:rPr>
              <a:t>, </a:t>
            </a:r>
            <a:r>
              <a:rPr lang="pt-BR" sz="1800" dirty="0" smtClean="0">
                <a:solidFill>
                  <a:srgbClr val="0070C0"/>
                </a:solidFill>
              </a:rPr>
              <a:t>2021</a:t>
            </a:r>
          </a:p>
          <a:p>
            <a:endParaRPr lang="pt-BR" dirty="0" smtClean="0"/>
          </a:p>
          <a:p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78" y="5692346"/>
            <a:ext cx="4366053" cy="103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44843" y="395417"/>
            <a:ext cx="11063415" cy="7042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t-BR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Recomendações e Intervenções voltadas </a:t>
            </a:r>
            <a:r>
              <a:rPr lang="pt-BR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para a saúde mental e/ou </a:t>
            </a:r>
            <a:r>
              <a:rPr lang="pt-BR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enfrentamento do sofrimento </a:t>
            </a:r>
            <a:r>
              <a:rPr lang="pt-BR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psíquico </a:t>
            </a:r>
            <a:r>
              <a:rPr lang="pt-BR" b="1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dos trabalhadores de </a:t>
            </a:r>
            <a:r>
              <a:rPr lang="pt-BR" b="1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saúde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As intervenções </a:t>
            </a:r>
            <a:r>
              <a:rPr lang="pt-BR" dirty="0" smtClean="0">
                <a:solidFill>
                  <a:srgbClr val="0070C0"/>
                </a:solidFill>
              </a:rPr>
              <a:t>pautam-se </a:t>
            </a:r>
            <a:r>
              <a:rPr lang="pt-BR" dirty="0">
                <a:solidFill>
                  <a:srgbClr val="0070C0"/>
                </a:solidFill>
              </a:rPr>
              <a:t>nas diferentes concepções de saúde e doença mental abarcando, consequentemente, dimensões psiquiátricas e biomédicas; psicossociais; e organizacionais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Trabalhos que focaram, predominantemente, a sintomatologia psiquiátrica ou o sofrimento </a:t>
            </a:r>
            <a:r>
              <a:rPr lang="pt-BR" dirty="0" smtClean="0">
                <a:solidFill>
                  <a:srgbClr val="0070C0"/>
                </a:solidFill>
              </a:rPr>
              <a:t>individual, propõe, em geral as seguintes </a:t>
            </a:r>
            <a:r>
              <a:rPr lang="pt-BR" dirty="0">
                <a:solidFill>
                  <a:srgbClr val="0070C0"/>
                </a:solidFill>
              </a:rPr>
              <a:t>intervenções: </a:t>
            </a:r>
            <a:r>
              <a:rPr lang="pt-BR" b="1" dirty="0">
                <a:solidFill>
                  <a:srgbClr val="0070C0"/>
                </a:solidFill>
              </a:rPr>
              <a:t>atendimento e/ou apoio </a:t>
            </a:r>
            <a:r>
              <a:rPr lang="pt-BR" b="1" dirty="0" smtClean="0">
                <a:solidFill>
                  <a:srgbClr val="0070C0"/>
                </a:solidFill>
              </a:rPr>
              <a:t>psicológico ou psiquiátrico,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atividades </a:t>
            </a:r>
            <a:r>
              <a:rPr lang="pt-BR" b="1" dirty="0">
                <a:solidFill>
                  <a:srgbClr val="0070C0"/>
                </a:solidFill>
              </a:rPr>
              <a:t>motivacionais </a:t>
            </a:r>
            <a:r>
              <a:rPr lang="pt-BR" b="1" dirty="0" smtClean="0">
                <a:solidFill>
                  <a:srgbClr val="0070C0"/>
                </a:solidFill>
              </a:rPr>
              <a:t>coletivas</a:t>
            </a:r>
            <a:r>
              <a:rPr lang="pt-BR" dirty="0" smtClean="0">
                <a:solidFill>
                  <a:srgbClr val="0070C0"/>
                </a:solidFill>
              </a:rPr>
              <a:t>, </a:t>
            </a:r>
            <a:r>
              <a:rPr lang="pt-BR" b="1" dirty="0" smtClean="0">
                <a:solidFill>
                  <a:srgbClr val="0070C0"/>
                </a:solidFill>
              </a:rPr>
              <a:t>pacotes digitais </a:t>
            </a:r>
            <a:r>
              <a:rPr lang="pt-BR" b="1" dirty="0">
                <a:solidFill>
                  <a:srgbClr val="0070C0"/>
                </a:solidFill>
              </a:rPr>
              <a:t>de promoção do bem-estar </a:t>
            </a:r>
            <a:r>
              <a:rPr lang="pt-BR" b="1" dirty="0" smtClean="0">
                <a:solidFill>
                  <a:srgbClr val="0070C0"/>
                </a:solidFill>
              </a:rPr>
              <a:t>psicológico</a:t>
            </a:r>
            <a:r>
              <a:rPr lang="pt-BR" dirty="0" smtClean="0">
                <a:solidFill>
                  <a:srgbClr val="0070C0"/>
                </a:solidFill>
              </a:rPr>
              <a:t>;</a:t>
            </a:r>
            <a:r>
              <a:rPr lang="pt-BR" b="1" dirty="0"/>
              <a:t> </a:t>
            </a:r>
            <a:r>
              <a:rPr lang="pt-BR" b="1" dirty="0">
                <a:solidFill>
                  <a:srgbClr val="0070C0"/>
                </a:solidFill>
              </a:rPr>
              <a:t>prática de exercícios </a:t>
            </a:r>
            <a:r>
              <a:rPr lang="pt-BR" b="1" dirty="0" smtClean="0">
                <a:solidFill>
                  <a:srgbClr val="0070C0"/>
                </a:solidFill>
              </a:rPr>
              <a:t>físicos</a:t>
            </a:r>
            <a:r>
              <a:rPr lang="pt-BR" dirty="0" smtClean="0">
                <a:solidFill>
                  <a:srgbClr val="0070C0"/>
                </a:solidFill>
              </a:rPr>
              <a:t>...</a:t>
            </a:r>
            <a:r>
              <a:rPr lang="pt-BR" b="1" dirty="0"/>
              <a:t> </a:t>
            </a:r>
            <a:r>
              <a:rPr lang="pt-BR" b="1" dirty="0" smtClean="0"/>
              <a:t> </a:t>
            </a:r>
            <a:r>
              <a:rPr lang="pt-BR" b="1" dirty="0">
                <a:solidFill>
                  <a:srgbClr val="0070C0"/>
                </a:solidFill>
              </a:rPr>
              <a:t>incentivo às ações de </a:t>
            </a:r>
            <a:r>
              <a:rPr lang="pt-BR" b="1" dirty="0" smtClean="0">
                <a:solidFill>
                  <a:srgbClr val="0070C0"/>
                </a:solidFill>
              </a:rPr>
              <a:t>autocuidado.</a:t>
            </a:r>
            <a:endParaRPr lang="pt-BR" dirty="0" smtClean="0">
              <a:solidFill>
                <a:srgbClr val="0070C0"/>
              </a:solidFill>
            </a:endParaRP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Os </a:t>
            </a:r>
            <a:r>
              <a:rPr lang="pt-BR" b="1" dirty="0">
                <a:solidFill>
                  <a:srgbClr val="0070C0"/>
                </a:solidFill>
              </a:rPr>
              <a:t>serviços de suporte psicossocial </a:t>
            </a:r>
            <a:r>
              <a:rPr lang="pt-BR" dirty="0">
                <a:solidFill>
                  <a:srgbClr val="0070C0"/>
                </a:solidFill>
              </a:rPr>
              <a:t>apresentam uma </a:t>
            </a:r>
            <a:r>
              <a:rPr lang="pt-BR" b="1" dirty="0">
                <a:solidFill>
                  <a:srgbClr val="0070C0"/>
                </a:solidFill>
              </a:rPr>
              <a:t>diversidade de configurações </a:t>
            </a:r>
            <a:r>
              <a:rPr lang="pt-BR" dirty="0">
                <a:solidFill>
                  <a:srgbClr val="0070C0"/>
                </a:solidFill>
              </a:rPr>
              <a:t>(via telefone, grupos informais e de apoio mútuo), sendo exercidos por profissionais de uma ou mais categoria(s</a:t>
            </a:r>
            <a:r>
              <a:rPr lang="pt-BR" dirty="0" smtClean="0">
                <a:solidFill>
                  <a:srgbClr val="0070C0"/>
                </a:solidFill>
              </a:rPr>
              <a:t>).</a:t>
            </a:r>
          </a:p>
          <a:p>
            <a:pPr marL="285750" indent="-28575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dirty="0" smtClean="0">
                <a:solidFill>
                  <a:srgbClr val="0070C0"/>
                </a:solidFill>
              </a:rPr>
              <a:t>lgumas </a:t>
            </a:r>
            <a:r>
              <a:rPr lang="pt-BR" b="1" dirty="0">
                <a:solidFill>
                  <a:srgbClr val="0070C0"/>
                </a:solidFill>
              </a:rPr>
              <a:t>intervenções dirigem-se diretamente ao contexto organizacional</a:t>
            </a:r>
            <a:r>
              <a:rPr lang="pt-BR" dirty="0">
                <a:solidFill>
                  <a:srgbClr val="0070C0"/>
                </a:solidFill>
              </a:rPr>
              <a:t>, viabilizando reorganização dos processos e fluxos de trabalho, enfatizando a gestão de pessoas e de procedimentos, os treinamentos, além de outras questões referentes à logística, aos materiais e equipamentos, de modo a garantir sua suficiência e uma estrutura de </a:t>
            </a:r>
            <a:r>
              <a:rPr lang="pt-BR" dirty="0" smtClean="0">
                <a:solidFill>
                  <a:srgbClr val="0070C0"/>
                </a:solidFill>
              </a:rPr>
              <a:t>segurança. </a:t>
            </a:r>
          </a:p>
          <a:p>
            <a:pPr algn="just">
              <a:spcAft>
                <a:spcPts val="800"/>
              </a:spcAft>
            </a:pPr>
            <a:r>
              <a:rPr lang="pt-BR" dirty="0" smtClean="0">
                <a:solidFill>
                  <a:srgbClr val="0070C0"/>
                </a:solidFill>
              </a:rPr>
              <a:t>A </a:t>
            </a:r>
            <a:r>
              <a:rPr lang="pt-BR" dirty="0">
                <a:solidFill>
                  <a:srgbClr val="0070C0"/>
                </a:solidFill>
              </a:rPr>
              <a:t>garantia de provisão de recursos </a:t>
            </a:r>
            <a:r>
              <a:rPr lang="pt-BR" dirty="0" smtClean="0">
                <a:solidFill>
                  <a:srgbClr val="0070C0"/>
                </a:solidFill>
              </a:rPr>
              <a:t>materiais, </a:t>
            </a:r>
            <a:r>
              <a:rPr lang="pt-BR" dirty="0">
                <a:solidFill>
                  <a:srgbClr val="0070C0"/>
                </a:solidFill>
              </a:rPr>
              <a:t>como </a:t>
            </a:r>
            <a:r>
              <a:rPr lang="pt-BR" dirty="0" smtClean="0">
                <a:solidFill>
                  <a:srgbClr val="0070C0"/>
                </a:solidFill>
              </a:rPr>
              <a:t>EPI, </a:t>
            </a:r>
            <a:r>
              <a:rPr lang="pt-BR" dirty="0">
                <a:solidFill>
                  <a:srgbClr val="0070C0"/>
                </a:solidFill>
              </a:rPr>
              <a:t>equipamentos e suprimentos médicos, </a:t>
            </a:r>
            <a:r>
              <a:rPr lang="pt-BR" dirty="0" smtClean="0">
                <a:solidFill>
                  <a:srgbClr val="0070C0"/>
                </a:solidFill>
              </a:rPr>
              <a:t>assegura </a:t>
            </a:r>
            <a:r>
              <a:rPr lang="pt-BR" dirty="0">
                <a:solidFill>
                  <a:srgbClr val="0070C0"/>
                </a:solidFill>
              </a:rPr>
              <a:t>não apenas a qualidade e eficácia do cuidado, mas também </a:t>
            </a:r>
            <a:r>
              <a:rPr lang="pt-BR" b="1" dirty="0">
                <a:solidFill>
                  <a:srgbClr val="0070C0"/>
                </a:solidFill>
              </a:rPr>
              <a:t>tranquiliza os profissionais</a:t>
            </a:r>
            <a:r>
              <a:rPr lang="pt-BR" dirty="0">
                <a:solidFill>
                  <a:srgbClr val="0070C0"/>
                </a:solidFill>
              </a:rPr>
              <a:t> acerca da sua segurança e das possibilidades de êxito do seu trabalho. </a:t>
            </a:r>
            <a:endParaRPr lang="pt-BR" dirty="0" smtClean="0">
              <a:solidFill>
                <a:srgbClr val="0070C0"/>
              </a:solidFill>
            </a:endParaRPr>
          </a:p>
          <a:p>
            <a:pPr algn="just">
              <a:spcAft>
                <a:spcPts val="800"/>
              </a:spcAft>
            </a:pPr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dirty="0" err="1">
                <a:solidFill>
                  <a:srgbClr val="0070C0"/>
                </a:solidFill>
              </a:rPr>
              <a:t>re</a:t>
            </a:r>
            <a:r>
              <a:rPr lang="pt-BR" dirty="0">
                <a:solidFill>
                  <a:srgbClr val="0070C0"/>
                </a:solidFill>
              </a:rPr>
              <a:t>)alocação de profissionais de acordo com suas habilidades e o revezamento na comunicação de notícias </a:t>
            </a:r>
            <a:r>
              <a:rPr lang="pt-BR" dirty="0" smtClean="0">
                <a:solidFill>
                  <a:srgbClr val="0070C0"/>
                </a:solidFill>
              </a:rPr>
              <a:t>difíceis. Intervalos </a:t>
            </a:r>
            <a:r>
              <a:rPr lang="pt-BR" dirty="0">
                <a:solidFill>
                  <a:srgbClr val="0070C0"/>
                </a:solidFill>
              </a:rPr>
              <a:t>regulares durante a jornada laboral e </a:t>
            </a:r>
            <a:r>
              <a:rPr lang="pt-BR" dirty="0" err="1">
                <a:solidFill>
                  <a:srgbClr val="0070C0"/>
                </a:solidFill>
              </a:rPr>
              <a:t>interjornada</a:t>
            </a:r>
            <a:r>
              <a:rPr lang="pt-BR" dirty="0">
                <a:solidFill>
                  <a:srgbClr val="0070C0"/>
                </a:solidFill>
              </a:rPr>
              <a:t>, espaço para descanso, rotatividade na atuação em setores de maior risco de infecção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  <a:endParaRPr lang="pt-BR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endParaRPr lang="pt-BR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75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892" y="473160"/>
            <a:ext cx="11574162" cy="6786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0070C0"/>
                </a:solidFill>
              </a:rPr>
              <a:t>MEMÓRIA, TESTEMUNHO E COMPARTILHAMENTO DE VIVÊNCIAS: O EXERCÍCIO DA NARRATIVIDADE COMO UM TRABALHO COLETIVO DE (RE)CONSTRUÇÃO DE SENTIDOS </a:t>
            </a:r>
            <a:endParaRPr lang="pt-BR" dirty="0" smtClean="0">
              <a:solidFill>
                <a:srgbClr val="0070C0"/>
              </a:solidFill>
            </a:endParaRPr>
          </a:p>
          <a:p>
            <a:endParaRPr lang="pt-BR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Pesquisas canadenses e chinesas sobre as condições de saúde de profissionais que trabalharam durante as epidemias de SARS e </a:t>
            </a:r>
            <a:r>
              <a:rPr lang="pt-BR" dirty="0" err="1">
                <a:solidFill>
                  <a:srgbClr val="0070C0"/>
                </a:solidFill>
              </a:rPr>
              <a:t>Ebodal</a:t>
            </a:r>
            <a:r>
              <a:rPr lang="pt-BR" dirty="0">
                <a:solidFill>
                  <a:srgbClr val="0070C0"/>
                </a:solidFill>
              </a:rPr>
              <a:t>: apontam que os quadros de ansiedade, depressão e stress pós-traumático são vividos pelos profissionais de saúde até dois anos após o enfrentamento das </a:t>
            </a:r>
            <a:r>
              <a:rPr lang="pt-BR" dirty="0" smtClean="0">
                <a:solidFill>
                  <a:srgbClr val="0070C0"/>
                </a:solidFill>
              </a:rPr>
              <a:t>pandemias (TEIXEIRA </a:t>
            </a:r>
            <a:r>
              <a:rPr lang="pt-BR" i="1" dirty="0" smtClean="0">
                <a:solidFill>
                  <a:srgbClr val="0070C0"/>
                </a:solidFill>
              </a:rPr>
              <a:t>et al., 2020)</a:t>
            </a:r>
          </a:p>
          <a:p>
            <a:r>
              <a:rPr lang="pt-BR" i="1" dirty="0" smtClean="0">
                <a:solidFill>
                  <a:srgbClr val="0070C0"/>
                </a:solidFill>
              </a:rPr>
              <a:t>                                                                                             </a:t>
            </a:r>
          </a:p>
          <a:p>
            <a:endParaRPr lang="pt-BR" i="1" dirty="0">
              <a:solidFill>
                <a:srgbClr val="0070C0"/>
              </a:solidFill>
            </a:endParaRPr>
          </a:p>
          <a:p>
            <a:r>
              <a:rPr lang="pt-BR" b="1" dirty="0" smtClean="0">
                <a:solidFill>
                  <a:srgbClr val="00B050"/>
                </a:solidFill>
              </a:rPr>
              <a:t>Necessidade de dispositivos </a:t>
            </a:r>
            <a:r>
              <a:rPr lang="pt-BR" b="1" dirty="0">
                <a:solidFill>
                  <a:srgbClr val="00B050"/>
                </a:solidFill>
              </a:rPr>
              <a:t>coletivos de elaboração</a:t>
            </a:r>
            <a:r>
              <a:rPr lang="pt-BR" dirty="0"/>
              <a:t>, </a:t>
            </a:r>
            <a:r>
              <a:rPr lang="pt-BR" dirty="0" smtClean="0"/>
              <a:t>envolvendo, </a:t>
            </a:r>
            <a:r>
              <a:rPr lang="pt-BR" dirty="0"/>
              <a:t>necessariamente, as </a:t>
            </a:r>
            <a:r>
              <a:rPr lang="pt-BR" b="1" dirty="0">
                <a:solidFill>
                  <a:srgbClr val="00B050"/>
                </a:solidFill>
              </a:rPr>
              <a:t>transformações organizacionais </a:t>
            </a:r>
            <a:r>
              <a:rPr lang="pt-BR" dirty="0"/>
              <a:t>– e não apenas a intervenção psicológica). </a:t>
            </a:r>
            <a:endParaRPr lang="pt-BR" dirty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0070C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Junto </a:t>
            </a:r>
            <a:r>
              <a:rPr lang="pt-BR" dirty="0">
                <a:solidFill>
                  <a:srgbClr val="0070C0"/>
                </a:solidFill>
              </a:rPr>
              <a:t>com outras iniciativas brasileiras</a:t>
            </a:r>
            <a:r>
              <a:rPr lang="pt-BR" dirty="0" smtClean="0">
                <a:solidFill>
                  <a:srgbClr val="0070C0"/>
                </a:solidFill>
              </a:rPr>
              <a:t>, apontamos </a:t>
            </a:r>
            <a:r>
              <a:rPr lang="pt-BR" dirty="0">
                <a:solidFill>
                  <a:srgbClr val="0070C0"/>
                </a:solidFill>
              </a:rPr>
              <a:t>para a importância de que os profissionais possam </a:t>
            </a:r>
            <a:r>
              <a:rPr lang="pt-BR" b="1" dirty="0" smtClean="0">
                <a:solidFill>
                  <a:srgbClr val="0070C0"/>
                </a:solidFill>
              </a:rPr>
              <a:t>narrar </a:t>
            </a:r>
            <a:r>
              <a:rPr lang="pt-BR" b="1" dirty="0">
                <a:solidFill>
                  <a:srgbClr val="0070C0"/>
                </a:solidFill>
              </a:rPr>
              <a:t>suas experiências</a:t>
            </a:r>
            <a:r>
              <a:rPr lang="pt-BR" dirty="0">
                <a:solidFill>
                  <a:srgbClr val="0070C0"/>
                </a:solidFill>
              </a:rPr>
              <a:t>, contando com a </a:t>
            </a:r>
            <a:r>
              <a:rPr lang="pt-BR" b="1" dirty="0">
                <a:solidFill>
                  <a:srgbClr val="0070C0"/>
                </a:solidFill>
              </a:rPr>
              <a:t>escuta e o testemunho acerca do sofrimento e também do trabalho</a:t>
            </a:r>
            <a:r>
              <a:rPr lang="pt-BR" dirty="0">
                <a:solidFill>
                  <a:srgbClr val="0070C0"/>
                </a:solidFill>
              </a:rPr>
              <a:t>, da potência, das conquistas = </a:t>
            </a:r>
            <a:r>
              <a:rPr lang="pt-BR" b="1" dirty="0">
                <a:solidFill>
                  <a:srgbClr val="0070C0"/>
                </a:solidFill>
              </a:rPr>
              <a:t>espaços que permitam uma construção </a:t>
            </a:r>
            <a:r>
              <a:rPr lang="pt-BR" b="1" dirty="0" smtClean="0">
                <a:solidFill>
                  <a:srgbClr val="0070C0"/>
                </a:solidFill>
              </a:rPr>
              <a:t>compartilhada.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V</a:t>
            </a:r>
            <a:r>
              <a:rPr lang="pt-BR" dirty="0" smtClean="0">
                <a:solidFill>
                  <a:srgbClr val="0070C0"/>
                </a:solidFill>
              </a:rPr>
              <a:t>árias </a:t>
            </a:r>
            <a:r>
              <a:rPr lang="pt-BR" dirty="0">
                <a:solidFill>
                  <a:srgbClr val="0070C0"/>
                </a:solidFill>
              </a:rPr>
              <a:t>possibilidades para essa </a:t>
            </a:r>
            <a:r>
              <a:rPr lang="pt-BR" dirty="0" smtClean="0">
                <a:solidFill>
                  <a:srgbClr val="0070C0"/>
                </a:solidFill>
              </a:rPr>
              <a:t>construção (p. ex. reuniões de </a:t>
            </a:r>
            <a:r>
              <a:rPr lang="pt-BR" dirty="0">
                <a:solidFill>
                  <a:srgbClr val="0070C0"/>
                </a:solidFill>
              </a:rPr>
              <a:t>equipe, oficinas de capacitação, </a:t>
            </a:r>
            <a:r>
              <a:rPr lang="pt-BR" dirty="0" smtClean="0">
                <a:solidFill>
                  <a:srgbClr val="0070C0"/>
                </a:solidFill>
              </a:rPr>
              <a:t>rodas de conversa, dentre outras) </a:t>
            </a:r>
            <a:r>
              <a:rPr lang="pt-BR" dirty="0">
                <a:solidFill>
                  <a:srgbClr val="0070C0"/>
                </a:solidFill>
              </a:rPr>
              <a:t>destacamos as </a:t>
            </a:r>
            <a:r>
              <a:rPr lang="pt-BR" b="1" dirty="0">
                <a:solidFill>
                  <a:srgbClr val="0070C0"/>
                </a:solidFill>
              </a:rPr>
              <a:t>construções de </a:t>
            </a:r>
            <a:r>
              <a:rPr lang="pt-BR" b="1" dirty="0" smtClean="0">
                <a:solidFill>
                  <a:srgbClr val="0070C0"/>
                </a:solidFill>
              </a:rPr>
              <a:t>narrativas, especialmente no dispositivo grupal</a:t>
            </a:r>
            <a:r>
              <a:rPr lang="pt-BR" dirty="0" smtClean="0">
                <a:solidFill>
                  <a:srgbClr val="0070C0"/>
                </a:solidFill>
              </a:rPr>
              <a:t>. </a:t>
            </a:r>
            <a:r>
              <a:rPr lang="pt-BR" dirty="0">
                <a:solidFill>
                  <a:srgbClr val="00B050"/>
                </a:solidFill>
              </a:rPr>
              <a:t>Por que narrativas? </a:t>
            </a:r>
            <a:r>
              <a:rPr lang="pt-BR" dirty="0">
                <a:solidFill>
                  <a:srgbClr val="0070C0"/>
                </a:solidFill>
              </a:rPr>
              <a:t>Modo de nos apropriarmos do que a princípio é sentido como uma inundação do real </a:t>
            </a:r>
            <a:r>
              <a:rPr lang="pt-BR" dirty="0" smtClean="0">
                <a:solidFill>
                  <a:srgbClr val="0070C0"/>
                </a:solidFill>
              </a:rPr>
              <a:t>---- Kristeva(2002): </a:t>
            </a:r>
            <a:r>
              <a:rPr lang="pt-BR" dirty="0">
                <a:solidFill>
                  <a:srgbClr val="0070C0"/>
                </a:solidFill>
              </a:rPr>
              <a:t>tirar os acontecimentos do fluxo contínuo, podendo atribuir-lhes atribuir um (ou vários) quem e um </a:t>
            </a:r>
            <a:r>
              <a:rPr lang="pt-BR" dirty="0" smtClean="0">
                <a:solidFill>
                  <a:srgbClr val="0070C0"/>
                </a:solidFill>
              </a:rPr>
              <a:t>quando...</a:t>
            </a:r>
            <a:endParaRPr lang="pt-BR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0070C0"/>
              </a:solidFill>
            </a:endParaRPr>
          </a:p>
          <a:p>
            <a:endParaRPr lang="pt-BR" dirty="0" smtClean="0">
              <a:solidFill>
                <a:srgbClr val="0070C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5107459" y="2471351"/>
            <a:ext cx="255373" cy="354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98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1361" y="509940"/>
            <a:ext cx="1097280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Encontros em tempos de Covid-19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grupo como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suporte </a:t>
            </a:r>
            <a:r>
              <a:rPr lang="pt-BR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profissionais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saúde, nos primeiros meses da pandemia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(abril-julho 2020). D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ispositivo 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um espaço livre, para que os participantes falassem sobre o que desejassem. 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Atenção das </a:t>
            </a:r>
            <a:r>
              <a:rPr lang="pt-BR" dirty="0" err="1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coordenadoreas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à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circulação da palavra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 à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escuta acolhedora e sem julgamentos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participantes, de forma a criar um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 de confiança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referencial psicossocial clinico 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 conduzia a explorar junto ao grupo a tensão entre aspectos psíquicos e sociais que marcam as situações profissionais no contexto da pandemia.  O grupo foi investido como um </a:t>
            </a:r>
            <a:r>
              <a:rPr lang="pt-BR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espaço de elaboração coletiva dos atravessamentos que a pandemia provocou no quotidiano de trabalho </a:t>
            </a:r>
            <a:r>
              <a:rPr lang="pt-BR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marcado pelo estresse, medo, instabilidade, exaustão frente a 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imprevisibilidade. </a:t>
            </a:r>
            <a:r>
              <a:rPr lang="pt-BR" dirty="0">
                <a:solidFill>
                  <a:srgbClr val="0070C0"/>
                </a:solidFill>
              </a:rPr>
              <a:t>O grupo </a:t>
            </a:r>
            <a:r>
              <a:rPr lang="pt-BR" dirty="0" smtClean="0">
                <a:solidFill>
                  <a:srgbClr val="0070C0"/>
                </a:solidFill>
              </a:rPr>
              <a:t>como </a:t>
            </a:r>
            <a:r>
              <a:rPr lang="pt-BR" dirty="0">
                <a:solidFill>
                  <a:srgbClr val="0070C0"/>
                </a:solidFill>
              </a:rPr>
              <a:t>continência para os excessos que os profissionais de saúde enfrentavam na prática profissional, </a:t>
            </a:r>
            <a:r>
              <a:rPr lang="pt-BR" dirty="0" smtClean="0">
                <a:solidFill>
                  <a:srgbClr val="0070C0"/>
                </a:solidFill>
              </a:rPr>
              <a:t>escuta </a:t>
            </a:r>
            <a:r>
              <a:rPr lang="pt-BR" dirty="0">
                <a:solidFill>
                  <a:srgbClr val="0070C0"/>
                </a:solidFill>
              </a:rPr>
              <a:t>do sofrimento e </a:t>
            </a:r>
            <a:r>
              <a:rPr lang="pt-BR" dirty="0" smtClean="0">
                <a:solidFill>
                  <a:srgbClr val="0070C0"/>
                </a:solidFill>
              </a:rPr>
              <a:t>estabelecimento de </a:t>
            </a:r>
            <a:r>
              <a:rPr lang="pt-BR" dirty="0">
                <a:solidFill>
                  <a:srgbClr val="0070C0"/>
                </a:solidFill>
              </a:rPr>
              <a:t>uma rede de solidariedade e de apoio através do compartilhamento do </a:t>
            </a:r>
            <a:r>
              <a:rPr lang="pt-BR" dirty="0" smtClean="0">
                <a:solidFill>
                  <a:srgbClr val="0070C0"/>
                </a:solidFill>
              </a:rPr>
              <a:t>vivido.</a:t>
            </a:r>
            <a:r>
              <a:rPr lang="pt-BR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(Massa, 2021)</a:t>
            </a:r>
          </a:p>
          <a:p>
            <a:endParaRPr lang="pt-BR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Construção de narrativas no dispositivo grupal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(parte do Curso Oficinas Clínicas sobre o Cuidado), voltado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para profissionais do SUS e de outros serviços públicos que exerçam funções de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cuidado: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simultaneamente, </a:t>
            </a:r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um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espaço de atualização/discussão teórica 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de conteúdos relativos ao cuidado em saúde e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uma experiência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favorecedora da elaboração, pelos profissionais-alunos, dos sentidos de sua prática e de sua implicação como sujeitos na conformação da realidade </a:t>
            </a:r>
            <a:r>
              <a:rPr lang="pt-BR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dos serviços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onde se inserem e </a:t>
            </a:r>
            <a:r>
              <a:rPr lang="pt-BR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 relação com os usuários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pt-BR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 com a equipe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Para tanto,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 partir de uma abordagem clínica </a:t>
            </a:r>
            <a:r>
              <a:rPr lang="pt-BR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psicossociológica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utilizaremos o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dispositivo grupal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e o recurso à </a:t>
            </a:r>
            <a:r>
              <a:rPr lang="pt-BR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construção de narrativas</a:t>
            </a:r>
            <a:r>
              <a:rPr lang="pt-BR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de modo a valorizar a palavra dos profissionais, sua experiência, favorecendo a elaboração e o trânsito entre o que é preconizado pelas teorias do campo do cuidado em saúde e o que esses profissionais efetivamente vivem em seus </a:t>
            </a:r>
            <a:r>
              <a:rPr lang="pt-BR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serviços. (Sá </a:t>
            </a:r>
            <a:r>
              <a:rPr lang="pt-BR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et al., 2019)</a:t>
            </a:r>
            <a:endParaRPr lang="pt-BR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0070C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79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0174" y="1305342"/>
            <a:ext cx="79104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3002280" algn="l"/>
              </a:tabLst>
            </a:pPr>
            <a:r>
              <a:rPr lang="pt-BR" sz="2000" b="1" i="1" dirty="0" smtClean="0">
                <a:solidFill>
                  <a:srgbClr val="B10F8E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Sobre a beleza o meu pai também explicava; só existe a beleza que se diz. Só existe a beleza se existir interlocutor. A beleza da lagoa é sempre alguém. Porque a beleza da lagoa só acontece se a posso partilhar. Se não houver ninguém, nem a necessidade de encontrar a beleza existe nem a lagoa será bela. A beleza é sempre alguém no sentido de que ela se concretiza apenas pela expectativa da reunião com o outro.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Valter Hugo Mãe, A desumanização</a:t>
            </a:r>
            <a:endParaRPr lang="pt-BR" sz="20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1318" y="411892"/>
            <a:ext cx="1099751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Referências bibliográficas</a:t>
            </a:r>
          </a:p>
          <a:p>
            <a:endParaRPr lang="pt-BR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t-BR" sz="1400" dirty="0" smtClean="0">
                <a:ea typeface="Calibri" panose="020F0502020204030204" pitchFamily="34" charset="0"/>
              </a:rPr>
              <a:t>HARVEY</a:t>
            </a:r>
            <a:r>
              <a:rPr lang="pt-BR" sz="1400" dirty="0">
                <a:ea typeface="Calibri" panose="020F0502020204030204" pitchFamily="34" charset="0"/>
              </a:rPr>
              <a:t>, D. Política anticapitalista em tempos de COVID-19. </a:t>
            </a:r>
            <a:r>
              <a:rPr lang="en-US" sz="1400" dirty="0">
                <a:ea typeface="Calibri" panose="020F0502020204030204" pitchFamily="34" charset="0"/>
              </a:rPr>
              <a:t>In: DAVIS, M. et al. </a:t>
            </a:r>
            <a:r>
              <a:rPr lang="pt-BR" sz="1400" b="1" dirty="0" err="1">
                <a:ea typeface="Calibri" panose="020F0502020204030204" pitchFamily="34" charset="0"/>
              </a:rPr>
              <a:t>Coronavírus</a:t>
            </a:r>
            <a:r>
              <a:rPr lang="pt-BR" sz="1400" b="1" dirty="0">
                <a:ea typeface="Calibri" panose="020F0502020204030204" pitchFamily="34" charset="0"/>
              </a:rPr>
              <a:t> e a luta de classes</a:t>
            </a:r>
            <a:r>
              <a:rPr lang="pt-BR" sz="1400" dirty="0">
                <a:ea typeface="Calibri" panose="020F0502020204030204" pitchFamily="34" charset="0"/>
              </a:rPr>
              <a:t>. Terra sem Amos: Brasil, 2020. p. </a:t>
            </a:r>
            <a:r>
              <a:rPr lang="pt-BR" sz="1400" dirty="0" smtClean="0">
                <a:ea typeface="Calibri" panose="020F0502020204030204" pitchFamily="34" charset="0"/>
              </a:rPr>
              <a:t>5-12.</a:t>
            </a:r>
          </a:p>
          <a:p>
            <a:endParaRPr lang="pt-BR" sz="1400" dirty="0">
              <a:ea typeface="Calibri" panose="020F0502020204030204" pitchFamily="34" charset="0"/>
            </a:endParaRPr>
          </a:p>
          <a:p>
            <a:r>
              <a:rPr lang="pt-BR" sz="1400" dirty="0"/>
              <a:t>KAËS, R. </a:t>
            </a:r>
            <a:r>
              <a:rPr lang="pt-BR" sz="1400" b="1" dirty="0"/>
              <a:t>Os espaços psíquicos comuns e partilhados</a:t>
            </a:r>
            <a:r>
              <a:rPr lang="pt-BR" sz="1400" dirty="0"/>
              <a:t>. Trad. I.B. Machado; P.C.G. Castanho. 1 ed. Transmissão e Negatividade. São Paulo: Casa do Psicólogo, 2005.</a:t>
            </a:r>
          </a:p>
          <a:p>
            <a:endParaRPr lang="pt-BR" sz="1400" dirty="0" smtClean="0">
              <a:ea typeface="Calibri" panose="020F0502020204030204" pitchFamily="34" charset="0"/>
            </a:endParaRPr>
          </a:p>
          <a:p>
            <a:r>
              <a:rPr lang="pt-BR" sz="1400" dirty="0" smtClean="0">
                <a:ea typeface="Calibri" panose="020F0502020204030204" pitchFamily="34" charset="0"/>
              </a:rPr>
              <a:t>MASSA, ASC. </a:t>
            </a:r>
            <a:r>
              <a:rPr lang="pt-BR" sz="1400" b="1" dirty="0" smtClean="0">
                <a:ea typeface="Calibri" panose="020F0502020204030204" pitchFamily="34" charset="0"/>
              </a:rPr>
              <a:t>Relatório de pesquisa de pós-doutorado júnior</a:t>
            </a:r>
            <a:r>
              <a:rPr lang="pt-BR" sz="1400" dirty="0" smtClean="0">
                <a:ea typeface="Calibri" panose="020F0502020204030204" pitchFamily="34" charset="0"/>
              </a:rPr>
              <a:t>. Programa INOVA Fiocruz, 2021. </a:t>
            </a:r>
            <a:r>
              <a:rPr lang="pt-BR" sz="1400" dirty="0" err="1" smtClean="0">
                <a:ea typeface="Calibri" panose="020F0502020204030204" pitchFamily="34" charset="0"/>
              </a:rPr>
              <a:t>mimeo</a:t>
            </a:r>
            <a:endParaRPr lang="pt-BR" sz="1400" dirty="0" smtClean="0">
              <a:ea typeface="Calibri" panose="020F0502020204030204" pitchFamily="34" charset="0"/>
            </a:endParaRPr>
          </a:p>
          <a:p>
            <a:endParaRPr lang="pt-BR" sz="1400" dirty="0">
              <a:ea typeface="Calibri" panose="020F0502020204030204" pitchFamily="34" charset="0"/>
            </a:endParaRPr>
          </a:p>
          <a:p>
            <a:r>
              <a:rPr lang="pt-BR" sz="1400" dirty="0" smtClean="0">
                <a:ea typeface="Calibri" panose="020F0502020204030204" pitchFamily="34" charset="0"/>
              </a:rPr>
              <a:t>MIRANDA, L. Apresentação oral. In: </a:t>
            </a:r>
            <a:r>
              <a:rPr lang="pt-BR" sz="1400" dirty="0" err="1" smtClean="0">
                <a:ea typeface="Calibri" panose="020F0502020204030204" pitchFamily="34" charset="0"/>
              </a:rPr>
              <a:t>magalhães</a:t>
            </a:r>
            <a:r>
              <a:rPr lang="pt-BR" sz="1400" dirty="0" smtClean="0">
                <a:ea typeface="Calibri" panose="020F0502020204030204" pitchFamily="34" charset="0"/>
              </a:rPr>
              <a:t>, FC; Miranda, L; Sá. MC. </a:t>
            </a:r>
            <a:r>
              <a:rPr lang="pt-BR" sz="1400" b="1" dirty="0" smtClean="0">
                <a:ea typeface="Calibri" panose="020F0502020204030204" pitchFamily="34" charset="0"/>
              </a:rPr>
              <a:t>Covid19, catástrofe sanitária e psicossocial: um convite ao exercício da narratividade. </a:t>
            </a:r>
            <a:r>
              <a:rPr lang="pt-BR" sz="1400" dirty="0" smtClean="0">
                <a:ea typeface="Calibri" panose="020F0502020204030204" pitchFamily="34" charset="0"/>
              </a:rPr>
              <a:t>Sessão virtual do PPGSP. ENSP/Fiocruz, 15 de junho de 2020. </a:t>
            </a:r>
            <a:endParaRPr lang="pt-BR" sz="1400" b="1" dirty="0" smtClean="0">
              <a:ea typeface="Calibri" panose="020F0502020204030204" pitchFamily="34" charset="0"/>
            </a:endParaRPr>
          </a:p>
          <a:p>
            <a:endParaRPr lang="pt-BR" sz="1400" dirty="0" smtClean="0">
              <a:ea typeface="Calibri" panose="020F0502020204030204" pitchFamily="34" charset="0"/>
            </a:endParaRPr>
          </a:p>
          <a:p>
            <a:r>
              <a:rPr lang="pt-BR" sz="1400" dirty="0" smtClean="0"/>
              <a:t>TEIXEIRA, </a:t>
            </a:r>
            <a:r>
              <a:rPr lang="pt-BR" sz="1400" dirty="0"/>
              <a:t>ES; </a:t>
            </a:r>
            <a:r>
              <a:rPr lang="pt-BR" sz="1400" dirty="0" smtClean="0"/>
              <a:t>MIRANDA, </a:t>
            </a:r>
            <a:r>
              <a:rPr lang="pt-BR" sz="1400" dirty="0"/>
              <a:t>L; </a:t>
            </a:r>
            <a:r>
              <a:rPr lang="pt-BR" sz="1400" dirty="0" smtClean="0"/>
              <a:t>SÁ, </a:t>
            </a:r>
            <a:r>
              <a:rPr lang="pt-BR" sz="1400" dirty="0"/>
              <a:t>MC; </a:t>
            </a:r>
            <a:r>
              <a:rPr lang="pt-BR" sz="1400" dirty="0" smtClean="0"/>
              <a:t>MUNIZ, </a:t>
            </a:r>
            <a:r>
              <a:rPr lang="pt-BR" sz="1400" dirty="0"/>
              <a:t>CG; </a:t>
            </a:r>
            <a:r>
              <a:rPr lang="pt-BR" sz="1400" dirty="0" smtClean="0"/>
              <a:t>SOARES, </a:t>
            </a:r>
            <a:r>
              <a:rPr lang="pt-BR" sz="1400" dirty="0"/>
              <a:t>HLR; </a:t>
            </a:r>
            <a:r>
              <a:rPr lang="pt-BR" sz="1400" dirty="0" smtClean="0"/>
              <a:t>CORDEIRO, </a:t>
            </a:r>
            <a:r>
              <a:rPr lang="pt-BR" sz="1400" dirty="0"/>
              <a:t>IAC; </a:t>
            </a:r>
            <a:r>
              <a:rPr lang="pt-BR" sz="1400" dirty="0" smtClean="0"/>
              <a:t>LIMA, </a:t>
            </a:r>
            <a:r>
              <a:rPr lang="pt-BR" sz="1400" dirty="0"/>
              <a:t>JHLX; </a:t>
            </a:r>
            <a:r>
              <a:rPr lang="pt-BR" sz="1400" dirty="0" smtClean="0"/>
              <a:t>BERMUDEZ, </a:t>
            </a:r>
            <a:r>
              <a:rPr lang="pt-BR" sz="1400" dirty="0"/>
              <a:t>KM; </a:t>
            </a:r>
            <a:r>
              <a:rPr lang="pt-BR" sz="1400" dirty="0" smtClean="0"/>
              <a:t>SOUZA, </a:t>
            </a:r>
            <a:r>
              <a:rPr lang="pt-BR" sz="1400" dirty="0"/>
              <a:t>NA.  </a:t>
            </a:r>
            <a:r>
              <a:rPr lang="pt-BR" sz="1400" b="1" dirty="0"/>
              <a:t>Saúde Mental dos Trabalhadores de Saúde em Tempos de Pandemia da Covid-19. </a:t>
            </a:r>
            <a:r>
              <a:rPr lang="pt-BR" sz="1400" dirty="0"/>
              <a:t>Relatório de Pesquisa. Rio de Janeiro: ENSP/Fiocruz, </a:t>
            </a:r>
            <a:r>
              <a:rPr lang="pt-BR" sz="1400" dirty="0" smtClean="0"/>
              <a:t>dez. 2020</a:t>
            </a:r>
            <a:r>
              <a:rPr lang="pt-BR" sz="1400" dirty="0"/>
              <a:t>. </a:t>
            </a:r>
            <a:r>
              <a:rPr lang="pt-BR" sz="1400" dirty="0" err="1"/>
              <a:t>Mimeo</a:t>
            </a:r>
            <a:r>
              <a:rPr lang="pt-BR" sz="1400" dirty="0" smtClean="0"/>
              <a:t>.</a:t>
            </a:r>
          </a:p>
          <a:p>
            <a:endParaRPr lang="pt-BR" sz="1400" dirty="0"/>
          </a:p>
          <a:p>
            <a:r>
              <a:rPr lang="pt-BR" sz="1400" dirty="0" smtClean="0"/>
              <a:t>SÁ, MC. </a:t>
            </a:r>
            <a:r>
              <a:rPr lang="pt-BR" sz="1400" i="1" dirty="0" smtClean="0"/>
              <a:t>Et al. </a:t>
            </a:r>
            <a:r>
              <a:rPr lang="pt-BR" sz="1400" b="1" dirty="0" smtClean="0"/>
              <a:t>Oficinas </a:t>
            </a:r>
            <a:r>
              <a:rPr lang="pt-BR" sz="1400" b="1" dirty="0"/>
              <a:t>Clínicas do Cuidado: Efeitos da narratividade sobre o trabalho em saúde.</a:t>
            </a:r>
            <a:r>
              <a:rPr lang="pt-BR" sz="1400" dirty="0"/>
              <a:t> 1. ed. Rio de Janeiro: Editora Fiocruz, 2019</a:t>
            </a:r>
            <a:endParaRPr lang="pt-BR" sz="1400" dirty="0" smtClean="0"/>
          </a:p>
          <a:p>
            <a:endParaRPr lang="pt-BR" sz="1400" dirty="0"/>
          </a:p>
          <a:p>
            <a:r>
              <a:rPr lang="pt-BR" sz="1400" dirty="0" smtClean="0"/>
              <a:t>SÁ, MC</a:t>
            </a:r>
            <a:r>
              <a:rPr lang="pt-BR" sz="1400" dirty="0"/>
              <a:t> ; </a:t>
            </a:r>
            <a:r>
              <a:rPr lang="pt-BR" sz="1400" dirty="0" smtClean="0"/>
              <a:t>MIRANDA, L.</a:t>
            </a:r>
            <a:r>
              <a:rPr lang="pt-BR" sz="1400" dirty="0"/>
              <a:t> ; </a:t>
            </a:r>
            <a:r>
              <a:rPr lang="pt-BR" sz="1400" dirty="0" smtClean="0"/>
              <a:t>MAGALHÃES, </a:t>
            </a:r>
            <a:r>
              <a:rPr lang="pt-BR" sz="1400" dirty="0"/>
              <a:t>F. C. . </a:t>
            </a:r>
            <a:r>
              <a:rPr lang="pt-BR" sz="1400" b="1" dirty="0"/>
              <a:t>Pandemia covid-19: catástrofe sanitária e psicossocial</a:t>
            </a:r>
            <a:r>
              <a:rPr lang="pt-BR" sz="1400" dirty="0"/>
              <a:t>. Caderno de Administração, v. 28, p. 27-36, 2020. </a:t>
            </a:r>
            <a:endParaRPr lang="pt-BR" sz="1400" dirty="0" smtClean="0"/>
          </a:p>
          <a:p>
            <a:endParaRPr lang="pt-BR" sz="1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37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8412" y="455527"/>
            <a:ext cx="401182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i="1" dirty="0">
                <a:solidFill>
                  <a:srgbClr val="99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“Feliz a posteridade, que não experimentará nosso abismal sofrimento e que olhará nosso testemunho como produto da imaginação.”</a:t>
            </a:r>
            <a:r>
              <a:rPr lang="pt-BR" i="1" dirty="0">
                <a:solidFill>
                  <a:srgbClr val="99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i="1" dirty="0" smtClean="0">
              <a:solidFill>
                <a:srgbClr val="9900CC"/>
              </a:solidFill>
              <a:latin typeface="Segoe Print" panose="020006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b="1" i="1" dirty="0" smtClean="0">
                <a:solidFill>
                  <a:srgbClr val="9900CC"/>
                </a:solidFill>
                <a:latin typeface="Segoe Print" panose="020006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Petrarca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latin typeface="+mj-lt"/>
            </a:endParaRPr>
          </a:p>
          <a:p>
            <a:pPr algn="just">
              <a:spcAft>
                <a:spcPts val="0"/>
              </a:spcAft>
            </a:pPr>
            <a:r>
              <a:rPr lang="pt-BR" dirty="0" smtClean="0">
                <a:latin typeface="+mj-lt"/>
              </a:rPr>
              <a:t>(A </a:t>
            </a:r>
            <a:r>
              <a:rPr lang="pt-BR" dirty="0">
                <a:latin typeface="+mj-lt"/>
              </a:rPr>
              <a:t>respeito da grande epidemia de peste negra na Europa, iniciada em 1347/48, vinda do oriente através de um navio aportado na </a:t>
            </a:r>
            <a:r>
              <a:rPr lang="pt-BR" dirty="0" smtClean="0">
                <a:latin typeface="+mj-lt"/>
              </a:rPr>
              <a:t>Sicília, </a:t>
            </a:r>
            <a:r>
              <a:rPr lang="pt-BR" i="1" dirty="0" smtClean="0">
                <a:latin typeface="+mj-lt"/>
              </a:rPr>
              <a:t>apud </a:t>
            </a:r>
            <a:r>
              <a:rPr lang="pt-BR" b="1" i="1" dirty="0" smtClean="0">
                <a:latin typeface="+mj-lt"/>
              </a:rPr>
              <a:t>Moacyr Scliar</a:t>
            </a:r>
            <a:r>
              <a:rPr lang="pt-BR" i="1" dirty="0" smtClean="0">
                <a:latin typeface="+mj-lt"/>
              </a:rPr>
              <a:t>, Saturno nos Trópicos: a melancolia europeia chega ao Brasil, 2003:</a:t>
            </a:r>
            <a:r>
              <a:rPr lang="pt-BR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pt-BR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600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1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Imagem: Detalhe de um dos painéis de Guerra e Paz, de Cândido Portinari.</a:t>
            </a:r>
            <a:endParaRPr lang="pt-BR" sz="1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314" y="546144"/>
            <a:ext cx="6300401" cy="481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0746" y="205947"/>
            <a:ext cx="10915135" cy="6609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PANDEMIA COVID-19 COMO UMA CATÁSTROFE SANITÁRIA E </a:t>
            </a:r>
            <a:r>
              <a:rPr lang="pt-BR" sz="2400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PSICOSSOCIAL</a:t>
            </a:r>
          </a:p>
          <a:p>
            <a:pPr lvl="0" algn="ctr">
              <a:spcAft>
                <a:spcPts val="0"/>
              </a:spcAft>
            </a:pP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(SÁ</a:t>
            </a:r>
            <a:r>
              <a:rPr lang="pt-BR" b="1" i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Desconhecimento inicial sobre o vírus, a velocidade de sua transmissão e a incapacidade dos sistemas de saúde responderem oportunamente                crise sanitária e </a:t>
            </a:r>
            <a:r>
              <a:rPr lang="pt-BR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sócio-econômica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global sem precedentes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t-BR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pt-BR" dirty="0">
                <a:solidFill>
                  <a:srgbClr val="00B050"/>
                </a:solidFill>
              </a:rPr>
              <a:t>I</a:t>
            </a:r>
            <a:r>
              <a:rPr lang="pt-BR" dirty="0" smtClean="0">
                <a:solidFill>
                  <a:srgbClr val="00B050"/>
                </a:solidFill>
              </a:rPr>
              <a:t>nterdependência</a:t>
            </a:r>
            <a:r>
              <a:rPr lang="pt-BR" dirty="0">
                <a:solidFill>
                  <a:srgbClr val="00B050"/>
                </a:solidFill>
              </a:rPr>
              <a:t>, em escala global, entre os processos e fenômenos do meio ambiente, da economia, da vida social, da cultura e da política </a:t>
            </a:r>
            <a:r>
              <a:rPr lang="pt-BR" sz="1400" dirty="0">
                <a:solidFill>
                  <a:srgbClr val="00B050"/>
                </a:solidFill>
              </a:rPr>
              <a:t>(HARVEY, 2020</a:t>
            </a:r>
            <a:r>
              <a:rPr lang="pt-BR" sz="1400" dirty="0" smtClean="0">
                <a:solidFill>
                  <a:srgbClr val="00B050"/>
                </a:solidFill>
              </a:rPr>
              <a:t>) </a:t>
            </a:r>
            <a:endParaRPr lang="pt-BR" sz="1400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endParaRPr lang="pt-BR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pandemia Covid-19 como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experiência inimaginável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.... uma vez vivida, (quase)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irrepresentável </a:t>
            </a:r>
            <a:endParaRPr lang="pt-BR" b="1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pt-BR" sz="1600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PANDEMIA COVID </a:t>
            </a:r>
            <a:r>
              <a:rPr lang="pt-BR" sz="1600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(DIMENSÃO COLETIVA DO TRAUMA)</a:t>
            </a:r>
          </a:p>
          <a:p>
            <a:pPr lvl="0" algn="just">
              <a:spcAft>
                <a:spcPts val="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pt-BR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Uma experiência traumática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dirty="0" err="1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Kaës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2005)                    </a:t>
            </a:r>
            <a:r>
              <a:rPr lang="pt-BR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superposição/interpenetração das catástrofes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sanitária                                                                  </a:t>
            </a:r>
          </a:p>
          <a:p>
            <a:pPr lvl="0" algn="just">
              <a:spcAft>
                <a:spcPts val="0"/>
              </a:spcAft>
            </a:pPr>
            <a:r>
              <a:rPr lang="pt-BR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(relação entre realidade externa e realidade psíquica                 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 social (realidade externa) à realidade interna</a:t>
            </a:r>
            <a:endParaRPr lang="pt-BR" dirty="0" smtClean="0">
              <a:solidFill>
                <a:srgbClr val="00B05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t-BR" dirty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solidFill>
                  <a:srgbClr val="00B05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dimensão intersubjetiva)                                   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(psíquica) dos sujeitos </a:t>
            </a:r>
          </a:p>
          <a:p>
            <a:pPr lvl="0" algn="just">
              <a:spcAft>
                <a:spcPts val="0"/>
              </a:spcAft>
            </a:pPr>
            <a:endParaRPr lang="pt-BR" dirty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Vivida como </a:t>
            </a:r>
            <a:r>
              <a:rPr lang="pt-BR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ruptura catastrófica</a:t>
            </a:r>
            <a:endParaRPr lang="pt-BR" sz="16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3814118" y="2067981"/>
            <a:ext cx="593125" cy="2141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em curva 6"/>
          <p:cNvCxnSpPr/>
          <p:nvPr/>
        </p:nvCxnSpPr>
        <p:spPr>
          <a:xfrm>
            <a:off x="4777946" y="2397211"/>
            <a:ext cx="996778" cy="313038"/>
          </a:xfrm>
          <a:prstGeom prst="curvedConnector3">
            <a:avLst/>
          </a:prstGeom>
          <a:ln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ta para baixo 7"/>
          <p:cNvSpPr/>
          <p:nvPr/>
        </p:nvSpPr>
        <p:spPr>
          <a:xfrm>
            <a:off x="4666735" y="4520860"/>
            <a:ext cx="222422" cy="3624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ctor angulado 9"/>
          <p:cNvCxnSpPr/>
          <p:nvPr/>
        </p:nvCxnSpPr>
        <p:spPr>
          <a:xfrm>
            <a:off x="1589903" y="5704702"/>
            <a:ext cx="914402" cy="28832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eta em curva para a direita 10"/>
          <p:cNvSpPr/>
          <p:nvPr/>
        </p:nvSpPr>
        <p:spPr>
          <a:xfrm>
            <a:off x="6577915" y="5848865"/>
            <a:ext cx="387178" cy="53545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78939" y="405370"/>
            <a:ext cx="11623589" cy="6924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  <a:ea typeface="Calibri" panose="020F0502020204030204" pitchFamily="34" charset="0"/>
              </a:rPr>
              <a:t>As situações de catástrofe social representam um risco </a:t>
            </a:r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</a:rPr>
              <a:t>de </a:t>
            </a:r>
            <a:r>
              <a:rPr lang="pt-BR" b="1" dirty="0">
                <a:solidFill>
                  <a:srgbClr val="C00000"/>
                </a:solidFill>
                <a:ea typeface="Calibri" panose="020F0502020204030204" pitchFamily="34" charset="0"/>
              </a:rPr>
              <a:t>ruptura</a:t>
            </a:r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</a:rPr>
              <a:t>, de </a:t>
            </a:r>
            <a:r>
              <a:rPr lang="pt-BR" b="1" dirty="0">
                <a:solidFill>
                  <a:srgbClr val="C00000"/>
                </a:solidFill>
                <a:ea typeface="Calibri" panose="020F0502020204030204" pitchFamily="34" charset="0"/>
              </a:rPr>
              <a:t>destruição</a:t>
            </a:r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</a:rPr>
              <a:t>, das </a:t>
            </a:r>
            <a:r>
              <a:rPr lang="pt-BR" b="1" dirty="0">
                <a:solidFill>
                  <a:srgbClr val="00B050"/>
                </a:solidFill>
                <a:ea typeface="Calibri" panose="020F0502020204030204" pitchFamily="34" charset="0"/>
              </a:rPr>
              <a:t>formações intermediárias </a:t>
            </a:r>
            <a:r>
              <a:rPr lang="pt-BR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essenciais </a:t>
            </a:r>
            <a:r>
              <a:rPr lang="pt-BR" b="1" dirty="0">
                <a:solidFill>
                  <a:srgbClr val="0070C0"/>
                </a:solidFill>
                <a:ea typeface="Calibri" panose="020F0502020204030204" pitchFamily="34" charset="0"/>
              </a:rPr>
              <a:t>à vida psíquica dos indivíduos </a:t>
            </a:r>
            <a:r>
              <a:rPr lang="pt-BR" dirty="0" smtClean="0">
                <a:solidFill>
                  <a:srgbClr val="0070C0"/>
                </a:solidFill>
                <a:ea typeface="Calibri" panose="020F0502020204030204" pitchFamily="34" charset="0"/>
              </a:rPr>
              <a:t>e </a:t>
            </a:r>
            <a:r>
              <a:rPr lang="pt-BR" dirty="0">
                <a:solidFill>
                  <a:srgbClr val="0070C0"/>
                </a:solidFill>
                <a:ea typeface="Calibri" panose="020F0502020204030204" pitchFamily="34" charset="0"/>
              </a:rPr>
              <a:t>à sustentação dos </a:t>
            </a:r>
            <a:r>
              <a:rPr lang="pt-BR" b="1" dirty="0">
                <a:solidFill>
                  <a:srgbClr val="0070C0"/>
                </a:solidFill>
                <a:ea typeface="Calibri" panose="020F0502020204030204" pitchFamily="34" charset="0"/>
              </a:rPr>
              <a:t>vínculos intersubjetivos e sociais</a:t>
            </a:r>
            <a:r>
              <a:rPr lang="pt-BR" dirty="0" smtClean="0">
                <a:solidFill>
                  <a:srgbClr val="0070C0"/>
                </a:solidFill>
                <a:ea typeface="Calibri" panose="020F0502020204030204" pitchFamily="34" charset="0"/>
              </a:rPr>
              <a:t>. </a:t>
            </a:r>
            <a:r>
              <a:rPr lang="pt-BR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(</a:t>
            </a:r>
            <a:r>
              <a:rPr lang="pt-BR" sz="1600" dirty="0" err="1" smtClean="0">
                <a:solidFill>
                  <a:srgbClr val="0070C0"/>
                </a:solidFill>
                <a:ea typeface="Calibri" panose="020F0502020204030204" pitchFamily="34" charset="0"/>
              </a:rPr>
              <a:t>Kaës</a:t>
            </a:r>
            <a:r>
              <a:rPr lang="pt-BR" sz="1600" dirty="0" smtClean="0">
                <a:solidFill>
                  <a:srgbClr val="0070C0"/>
                </a:solidFill>
                <a:ea typeface="Calibri" panose="020F0502020204030204" pitchFamily="34" charset="0"/>
              </a:rPr>
              <a:t>, 2005)        </a:t>
            </a:r>
          </a:p>
          <a:p>
            <a:pPr>
              <a:lnSpc>
                <a:spcPct val="150000"/>
              </a:lnSpc>
            </a:pPr>
            <a:endParaRPr lang="pt-B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  <a:ea typeface="Calibri" panose="020F0502020204030204" pitchFamily="34" charset="0"/>
              </a:rPr>
              <a:t>       projetos coletivos                                                                                                                                contratos, pactos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/>
                </a:solidFill>
              </a:rPr>
              <a:t> </a:t>
            </a:r>
            <a:r>
              <a:rPr lang="pt-BR" sz="1600" b="1" dirty="0" smtClean="0">
                <a:solidFill>
                  <a:srgbClr val="0070C0"/>
                </a:solidFill>
              </a:rPr>
              <a:t>           conjunto de valores                                        </a:t>
            </a:r>
            <a:r>
              <a:rPr lang="pt-BR" b="1" dirty="0" smtClean="0">
                <a:solidFill>
                  <a:srgbClr val="00B050"/>
                </a:solidFill>
              </a:rPr>
              <a:t>Formações Intermediárias</a:t>
            </a:r>
            <a:r>
              <a:rPr lang="pt-BR" sz="1600" b="1" dirty="0" smtClean="0">
                <a:solidFill>
                  <a:srgbClr val="0070C0"/>
                </a:solidFill>
              </a:rPr>
              <a:t>              </a:t>
            </a:r>
            <a:r>
              <a:rPr lang="pt-BR" sz="1600" dirty="0" smtClean="0">
                <a:solidFill>
                  <a:srgbClr val="00B0F0"/>
                </a:solidFill>
              </a:rPr>
              <a:t>(explícitos/conscientes</a:t>
            </a:r>
            <a:r>
              <a:rPr lang="pt-BR" sz="1600" b="1" dirty="0" smtClean="0">
                <a:solidFill>
                  <a:srgbClr val="00B0F0"/>
                </a:solidFill>
              </a:rPr>
              <a:t>;</a:t>
            </a:r>
            <a:r>
              <a:rPr lang="pt-BR" sz="1600" dirty="0">
                <a:solidFill>
                  <a:srgbClr val="00B0F0"/>
                </a:solidFill>
              </a:rPr>
              <a:t> inconscientes)</a:t>
            </a:r>
            <a:endParaRPr lang="pt-BR" sz="1600" b="1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</a:rPr>
              <a:t>        ideais                                                                                                                                                  formações ilusórias  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</a:rPr>
              <a:t>     </a:t>
            </a:r>
            <a:r>
              <a:rPr lang="pt-BR" sz="1600" b="1" dirty="0" smtClean="0">
                <a:solidFill>
                  <a:srgbClr val="0070C0"/>
                </a:solidFill>
              </a:rPr>
              <a:t>referências comuns compartilhadas                   </a:t>
            </a:r>
            <a:r>
              <a:rPr lang="pt-BR" sz="1600" b="1" dirty="0" smtClean="0">
                <a:solidFill>
                  <a:srgbClr val="00B050"/>
                </a:solidFill>
              </a:rPr>
              <a:t>sustentam </a:t>
            </a:r>
            <a:r>
              <a:rPr lang="pt-BR" sz="1600" b="1" dirty="0">
                <a:solidFill>
                  <a:srgbClr val="00B050"/>
                </a:solidFill>
              </a:rPr>
              <a:t>a vida coletiva</a:t>
            </a:r>
            <a:r>
              <a:rPr lang="pt-BR" sz="1600" b="1" dirty="0" smtClean="0">
                <a:solidFill>
                  <a:srgbClr val="0070C0"/>
                </a:solidFill>
              </a:rPr>
              <a:t>       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      </a:t>
            </a:r>
            <a:endParaRPr lang="pt-BR" sz="1600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dirty="0" smtClean="0">
                <a:solidFill>
                  <a:srgbClr val="0070C0"/>
                </a:solidFill>
              </a:rPr>
              <a:t>                                                                                                              </a:t>
            </a: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1600" b="1" dirty="0" smtClean="0"/>
              <a:t>A </a:t>
            </a:r>
            <a:r>
              <a:rPr lang="pt-BR" sz="1600" b="1" dirty="0">
                <a:solidFill>
                  <a:srgbClr val="0070C0"/>
                </a:solidFill>
              </a:rPr>
              <a:t>pandemia, como catástrofe</a:t>
            </a:r>
            <a:r>
              <a:rPr lang="pt-BR" sz="1600" b="1" dirty="0"/>
              <a:t>, rompe com determinadas </a:t>
            </a:r>
            <a:r>
              <a:rPr lang="pt-BR" sz="1600" b="1" dirty="0" smtClean="0"/>
              <a:t>formações, </a:t>
            </a:r>
            <a:r>
              <a:rPr lang="pt-BR" sz="1600" b="1" dirty="0"/>
              <a:t>ou desnuda outras que já estão </a:t>
            </a:r>
            <a:r>
              <a:rPr lang="pt-BR" sz="1600" b="1" dirty="0" smtClean="0"/>
              <a:t>rompidas ou em rompimento..., como </a:t>
            </a:r>
            <a:r>
              <a:rPr lang="pt-BR" sz="1600" b="1" dirty="0"/>
              <a:t>a </a:t>
            </a:r>
            <a:r>
              <a:rPr lang="pt-BR" sz="1600" b="1" dirty="0">
                <a:solidFill>
                  <a:srgbClr val="C00000"/>
                </a:solidFill>
              </a:rPr>
              <a:t>quebra do pacto social </a:t>
            </a:r>
            <a:r>
              <a:rPr lang="pt-BR" sz="1600" b="1" dirty="0"/>
              <a:t>que reconhece a comunidade de </a:t>
            </a:r>
            <a:r>
              <a:rPr lang="pt-BR" sz="1600" b="1" dirty="0" smtClean="0"/>
              <a:t>direitos/cidadania, </a:t>
            </a:r>
            <a:r>
              <a:rPr lang="pt-BR" sz="1600" b="1" dirty="0" smtClean="0">
                <a:solidFill>
                  <a:srgbClr val="C00000"/>
                </a:solidFill>
              </a:rPr>
              <a:t>contradições </a:t>
            </a:r>
            <a:r>
              <a:rPr lang="pt-BR" sz="1600" b="1" dirty="0">
                <a:solidFill>
                  <a:srgbClr val="C00000"/>
                </a:solidFill>
              </a:rPr>
              <a:t>e conflitos que até então mantinham-se encobertos e </a:t>
            </a:r>
            <a:r>
              <a:rPr lang="pt-BR" sz="1600" b="1" dirty="0" smtClean="0">
                <a:solidFill>
                  <a:srgbClr val="C00000"/>
                </a:solidFill>
              </a:rPr>
              <a:t>negados </a:t>
            </a:r>
            <a:r>
              <a:rPr lang="pt-BR" sz="1600" b="1" dirty="0" smtClean="0">
                <a:solidFill>
                  <a:srgbClr val="0070C0"/>
                </a:solidFill>
              </a:rPr>
              <a:t>(pactos </a:t>
            </a:r>
            <a:r>
              <a:rPr lang="pt-BR" sz="1600" b="1" dirty="0" err="1" smtClean="0">
                <a:solidFill>
                  <a:srgbClr val="0070C0"/>
                </a:solidFill>
              </a:rPr>
              <a:t>denegativos</a:t>
            </a:r>
            <a:r>
              <a:rPr lang="pt-BR" sz="1600" b="1" dirty="0" smtClean="0">
                <a:solidFill>
                  <a:srgbClr val="0070C0"/>
                </a:solidFill>
              </a:rPr>
              <a:t>)</a:t>
            </a:r>
            <a:r>
              <a:rPr lang="pt-BR" sz="1600" dirty="0" smtClean="0"/>
              <a:t>, </a:t>
            </a:r>
            <a:r>
              <a:rPr lang="pt-BR" sz="1600" dirty="0"/>
              <a:t>a exemplo das </a:t>
            </a:r>
            <a:r>
              <a:rPr lang="pt-BR" sz="1600" b="1" dirty="0"/>
              <a:t>profundas </a:t>
            </a:r>
            <a:r>
              <a:rPr lang="pt-BR" sz="1600" b="1" dirty="0">
                <a:solidFill>
                  <a:srgbClr val="C00000"/>
                </a:solidFill>
              </a:rPr>
              <a:t>desigualdades sociais</a:t>
            </a:r>
            <a:r>
              <a:rPr lang="pt-BR" sz="1600" b="1" dirty="0"/>
              <a:t>, do </a:t>
            </a:r>
            <a:r>
              <a:rPr lang="pt-BR" sz="1600" b="1" dirty="0">
                <a:solidFill>
                  <a:srgbClr val="C00000"/>
                </a:solidFill>
              </a:rPr>
              <a:t>racismo</a:t>
            </a:r>
            <a:r>
              <a:rPr lang="pt-BR" sz="1600" b="1" dirty="0"/>
              <a:t> e </a:t>
            </a:r>
            <a:r>
              <a:rPr lang="pt-BR" sz="1600" b="1" dirty="0">
                <a:solidFill>
                  <a:srgbClr val="C00000"/>
                </a:solidFill>
              </a:rPr>
              <a:t>preconceitos de toda a ordem</a:t>
            </a:r>
            <a:r>
              <a:rPr lang="pt-BR" sz="1600" dirty="0"/>
              <a:t>. Um encobrimento </a:t>
            </a:r>
            <a:r>
              <a:rPr lang="pt-BR" sz="1600" dirty="0" smtClean="0"/>
              <a:t>“necessário” </a:t>
            </a:r>
            <a:r>
              <a:rPr lang="pt-BR" sz="1600" dirty="0"/>
              <a:t>para que a vida em sociedade seguisse seu fluxo “pacífico</a:t>
            </a:r>
            <a:r>
              <a:rPr lang="pt-BR" sz="1600" dirty="0" smtClean="0"/>
              <a:t>”,</a:t>
            </a:r>
            <a:r>
              <a:rPr lang="pt-BR" sz="1600" b="1" dirty="0" smtClean="0"/>
              <a:t> </a:t>
            </a:r>
            <a:r>
              <a:rPr lang="pt-BR" sz="1600" dirty="0" smtClean="0"/>
              <a:t>etc.</a:t>
            </a:r>
          </a:p>
          <a:p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0070C0"/>
                </a:solidFill>
              </a:rPr>
              <a:t>A pandemia nos aprisiona na representação da </a:t>
            </a:r>
            <a:r>
              <a:rPr lang="pt-BR" sz="1600" b="1" dirty="0">
                <a:solidFill>
                  <a:srgbClr val="C00000"/>
                </a:solidFill>
              </a:rPr>
              <a:t>impotência</a:t>
            </a:r>
            <a:r>
              <a:rPr lang="pt-BR" sz="1600" dirty="0"/>
              <a:t>, ao mesmo tempo em que reafirma seu </a:t>
            </a:r>
            <a:r>
              <a:rPr lang="pt-BR" sz="1600" b="1" dirty="0">
                <a:solidFill>
                  <a:srgbClr val="C00000"/>
                </a:solidFill>
              </a:rPr>
              <a:t>grande potencial </a:t>
            </a:r>
            <a:r>
              <a:rPr lang="pt-BR" sz="1600" b="1" dirty="0" err="1">
                <a:solidFill>
                  <a:srgbClr val="C00000"/>
                </a:solidFill>
              </a:rPr>
              <a:t>disruptivo</a:t>
            </a:r>
            <a:r>
              <a:rPr lang="pt-BR" sz="1600" b="1" dirty="0">
                <a:solidFill>
                  <a:srgbClr val="C00000"/>
                </a:solidFill>
              </a:rPr>
              <a:t> </a:t>
            </a:r>
            <a:r>
              <a:rPr lang="pt-BR" sz="1600" b="1" dirty="0"/>
              <a:t>da</a:t>
            </a:r>
            <a:r>
              <a:rPr lang="pt-BR" sz="1600" b="1" dirty="0">
                <a:solidFill>
                  <a:srgbClr val="0070C0"/>
                </a:solidFill>
              </a:rPr>
              <a:t> formação imaginária da plenitude e da autossuficiência</a:t>
            </a:r>
            <a:r>
              <a:rPr lang="pt-BR" sz="1600" dirty="0"/>
              <a:t> </a:t>
            </a:r>
            <a:r>
              <a:rPr lang="pt-BR" dirty="0" smtClean="0"/>
              <a:t>que </a:t>
            </a:r>
            <a:r>
              <a:rPr lang="pt-BR" dirty="0"/>
              <a:t>sustenta as sociedades neoliberais.</a:t>
            </a:r>
          </a:p>
          <a:p>
            <a:pPr>
              <a:lnSpc>
                <a:spcPct val="150000"/>
              </a:lnSpc>
            </a:pPr>
            <a:endParaRPr lang="pt-BR" sz="1600" b="1" dirty="0">
              <a:solidFill>
                <a:srgbClr val="0070C0"/>
              </a:solidFill>
            </a:endParaRPr>
          </a:p>
        </p:txBody>
      </p:sp>
      <p:sp>
        <p:nvSpPr>
          <p:cNvPr id="11" name="Nuvem 10"/>
          <p:cNvSpPr/>
          <p:nvPr/>
        </p:nvSpPr>
        <p:spPr>
          <a:xfrm>
            <a:off x="156519" y="1309817"/>
            <a:ext cx="4053016" cy="2558040"/>
          </a:xfrm>
          <a:prstGeom prst="cloud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Nuvem 11"/>
          <p:cNvSpPr/>
          <p:nvPr/>
        </p:nvSpPr>
        <p:spPr>
          <a:xfrm>
            <a:off x="7438767" y="1309818"/>
            <a:ext cx="3459891" cy="1845274"/>
          </a:xfrm>
          <a:prstGeom prst="cloud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3" name="Conector em curva 22"/>
          <p:cNvCxnSpPr/>
          <p:nvPr/>
        </p:nvCxnSpPr>
        <p:spPr>
          <a:xfrm rot="16200000" flipH="1">
            <a:off x="5490519" y="2417805"/>
            <a:ext cx="288325" cy="2800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5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51935" y="263610"/>
            <a:ext cx="11129319" cy="9048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pandemia nos obriga a entrar em contato com o descontrole e o desconhecido do mundo e de nós mesmos.</a:t>
            </a:r>
            <a:endParaRPr lang="pt-BR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lang="pt-BR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contradição </a:t>
            </a:r>
            <a:r>
              <a:rPr lang="pt-BR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ou um paradoxo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manutenção da vida depende da </a:t>
            </a:r>
            <a:r>
              <a:rPr lang="pt-BR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rapidez de respostas</a:t>
            </a:r>
            <a:r>
              <a:rPr lang="pt-BR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sanitárias, médicas e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pt-BR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ritmo </a:t>
            </a: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urgência) </a:t>
            </a:r>
            <a:r>
              <a:rPr lang="pt-BR" sz="2400" b="1" dirty="0" smtClean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tendência </a:t>
            </a: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 negligenciar o </a:t>
            </a:r>
            <a:r>
              <a:rPr lang="pt-BR" b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tempo necessário  à  vida  psíquica</a:t>
            </a: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 ao  trabalho  do  pensamento,  à  reconstrução  de  sentidos e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alternativas.</a:t>
            </a:r>
          </a:p>
          <a:p>
            <a:pPr algn="just">
              <a:spcAft>
                <a:spcPts val="0"/>
              </a:spcAft>
            </a:pPr>
            <a:endParaRPr lang="pt-BR" b="1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B050"/>
                </a:solidFill>
              </a:rPr>
              <a:t>Lutamos </a:t>
            </a:r>
            <a:r>
              <a:rPr lang="pt-BR" b="1" dirty="0">
                <a:solidFill>
                  <a:srgbClr val="00B050"/>
                </a:solidFill>
              </a:rPr>
              <a:t>individual e coletivamente para não sucumbir</a:t>
            </a:r>
            <a:r>
              <a:rPr lang="pt-BR" b="1" dirty="0"/>
              <a:t>, em todos os sentidos, e para sobrevivermos</a:t>
            </a:r>
            <a:r>
              <a:rPr lang="pt-BR" dirty="0"/>
              <a:t> como indivíduos, famílias, sociedades e espécie </a:t>
            </a:r>
            <a:r>
              <a:rPr lang="pt-BR" dirty="0" smtClean="0"/>
              <a:t>humana. </a:t>
            </a:r>
            <a:r>
              <a:rPr lang="pt-BR" b="1" dirty="0" smtClean="0">
                <a:solidFill>
                  <a:srgbClr val="0070C0"/>
                </a:solidFill>
              </a:rPr>
              <a:t>Paradoxalmente somos confrontados</a:t>
            </a:r>
            <a:r>
              <a:rPr lang="pt-BR" b="1" dirty="0"/>
              <a:t>, como sujeitos, com o que talvez seja </a:t>
            </a:r>
            <a:r>
              <a:rPr lang="pt-BR" b="1" dirty="0">
                <a:solidFill>
                  <a:srgbClr val="0070C0"/>
                </a:solidFill>
              </a:rPr>
              <a:t>a maior exigência de trabalho psíquico (quase impossível): representar a própria </a:t>
            </a:r>
            <a:r>
              <a:rPr lang="pt-BR" b="1" dirty="0" smtClean="0">
                <a:solidFill>
                  <a:srgbClr val="0070C0"/>
                </a:solidFill>
              </a:rPr>
              <a:t>morte </a:t>
            </a:r>
            <a:r>
              <a:rPr lang="pt-BR" sz="1600" b="1" dirty="0" smtClean="0">
                <a:solidFill>
                  <a:srgbClr val="0070C0"/>
                </a:solidFill>
              </a:rPr>
              <a:t>(</a:t>
            </a:r>
            <a:r>
              <a:rPr lang="pt-BR" sz="1600" b="1" dirty="0" err="1" smtClean="0">
                <a:solidFill>
                  <a:srgbClr val="0070C0"/>
                </a:solidFill>
              </a:rPr>
              <a:t>Enriquez</a:t>
            </a:r>
            <a:r>
              <a:rPr lang="pt-BR" sz="1600" b="1" dirty="0" smtClean="0">
                <a:solidFill>
                  <a:srgbClr val="0070C0"/>
                </a:solidFill>
              </a:rPr>
              <a:t>, 1990)</a:t>
            </a:r>
            <a:r>
              <a:rPr lang="pt-BR" sz="1600" dirty="0" smtClean="0"/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C00000"/>
                </a:solidFill>
              </a:rPr>
              <a:t>Catástrofes:</a:t>
            </a:r>
            <a:r>
              <a:rPr lang="pt-BR" dirty="0" smtClean="0"/>
              <a:t> acontecimentos </a:t>
            </a:r>
            <a:r>
              <a:rPr lang="pt-BR" dirty="0"/>
              <a:t>que </a:t>
            </a:r>
            <a:r>
              <a:rPr lang="pt-BR" dirty="0">
                <a:solidFill>
                  <a:srgbClr val="C00000"/>
                </a:solidFill>
              </a:rPr>
              <a:t>põem em xeque a integridade e a continuidade de uma organização psíquica individual, grupal ou </a:t>
            </a:r>
            <a:r>
              <a:rPr lang="pt-BR" dirty="0" smtClean="0">
                <a:solidFill>
                  <a:srgbClr val="C00000"/>
                </a:solidFill>
              </a:rPr>
              <a:t>institucional. </a:t>
            </a:r>
            <a:r>
              <a:rPr lang="pt-BR" dirty="0" smtClean="0">
                <a:solidFill>
                  <a:srgbClr val="0070C0"/>
                </a:solidFill>
              </a:rPr>
              <a:t>São acompanhadas de</a:t>
            </a:r>
            <a:r>
              <a:rPr lang="pt-BR" dirty="0" smtClean="0"/>
              <a:t> </a:t>
            </a:r>
            <a:r>
              <a:rPr lang="pt-BR" b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pt-BR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iolência</a:t>
            </a:r>
            <a:r>
              <a:rPr lang="pt-BR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ameaça e </a:t>
            </a:r>
            <a:r>
              <a:rPr lang="pt-BR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angústias.</a:t>
            </a:r>
          </a:p>
          <a:p>
            <a:pPr algn="just">
              <a:lnSpc>
                <a:spcPct val="150000"/>
              </a:lnSpc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C00000"/>
                </a:solidFill>
              </a:rPr>
              <a:t>Vivência do desamparo generalizado</a:t>
            </a:r>
            <a:r>
              <a:rPr lang="pt-BR" dirty="0">
                <a:solidFill>
                  <a:srgbClr val="C00000"/>
                </a:solidFill>
              </a:rPr>
              <a:t> </a:t>
            </a:r>
            <a:r>
              <a:rPr lang="pt-BR" dirty="0">
                <a:solidFill>
                  <a:srgbClr val="0070C0"/>
                </a:solidFill>
              </a:rPr>
              <a:t>– da população e dos profissionais de saúde – na </a:t>
            </a:r>
            <a:r>
              <a:rPr lang="pt-BR" b="1" dirty="0">
                <a:solidFill>
                  <a:srgbClr val="C00000"/>
                </a:solidFill>
              </a:rPr>
              <a:t>ausência,</a:t>
            </a:r>
            <a:r>
              <a:rPr lang="pt-BR" b="1" dirty="0">
                <a:solidFill>
                  <a:srgbClr val="0070C0"/>
                </a:solidFill>
              </a:rPr>
              <a:t> </a:t>
            </a:r>
            <a:r>
              <a:rPr lang="pt-BR" dirty="0">
                <a:solidFill>
                  <a:srgbClr val="C00000"/>
                </a:solidFill>
              </a:rPr>
              <a:t>por parte dos representantes do Estado</a:t>
            </a:r>
            <a:r>
              <a:rPr lang="pt-BR" dirty="0">
                <a:solidFill>
                  <a:srgbClr val="0070C0"/>
                </a:solidFill>
              </a:rPr>
              <a:t>,</a:t>
            </a:r>
            <a:r>
              <a:rPr lang="pt-BR" b="1" dirty="0">
                <a:solidFill>
                  <a:srgbClr val="0070C0"/>
                </a:solidFill>
              </a:rPr>
              <a:t> de medidas sanitárias e econômicas efetivas de mitigação dos efeitos da </a:t>
            </a:r>
            <a:r>
              <a:rPr lang="pt-BR" b="1" dirty="0" smtClean="0">
                <a:solidFill>
                  <a:srgbClr val="0070C0"/>
                </a:solidFill>
              </a:rPr>
              <a:t>catástrofe e </a:t>
            </a:r>
            <a:r>
              <a:rPr lang="pt-BR" b="1" dirty="0" smtClean="0">
                <a:solidFill>
                  <a:srgbClr val="C00000"/>
                </a:solidFill>
              </a:rPr>
              <a:t>não </a:t>
            </a:r>
            <a:r>
              <a:rPr lang="pt-BR" b="1" dirty="0">
                <a:solidFill>
                  <a:srgbClr val="C00000"/>
                </a:solidFill>
              </a:rPr>
              <a:t>reconhecimento do drama </a:t>
            </a:r>
            <a:r>
              <a:rPr lang="pt-BR" dirty="0">
                <a:solidFill>
                  <a:srgbClr val="C00000"/>
                </a:solidFill>
              </a:rPr>
              <a:t>e na </a:t>
            </a:r>
            <a:r>
              <a:rPr lang="pt-BR" b="1" dirty="0">
                <a:solidFill>
                  <a:srgbClr val="C00000"/>
                </a:solidFill>
              </a:rPr>
              <a:t>falta de </a:t>
            </a:r>
            <a:r>
              <a:rPr lang="pt-BR" dirty="0">
                <a:solidFill>
                  <a:srgbClr val="C00000"/>
                </a:solidFill>
              </a:rPr>
              <a:t>qualquer </a:t>
            </a:r>
            <a:r>
              <a:rPr lang="pt-BR" b="1" dirty="0">
                <a:solidFill>
                  <a:srgbClr val="C00000"/>
                </a:solidFill>
              </a:rPr>
              <a:t>empatia </a:t>
            </a:r>
            <a:r>
              <a:rPr lang="pt-BR" dirty="0">
                <a:solidFill>
                  <a:srgbClr val="C00000"/>
                </a:solidFill>
              </a:rPr>
              <a:t>para com o sofrimento da </a:t>
            </a:r>
            <a:r>
              <a:rPr lang="pt-BR" dirty="0" smtClean="0">
                <a:solidFill>
                  <a:srgbClr val="C00000"/>
                </a:solidFill>
              </a:rPr>
              <a:t>população.</a:t>
            </a:r>
            <a:endParaRPr lang="pt-B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endParaRPr lang="pt-BR" dirty="0" smtClean="0"/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dirty="0" smtClean="0"/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pt-B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12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8411" y="337752"/>
            <a:ext cx="10989275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70C0"/>
                </a:solidFill>
              </a:rPr>
              <a:t>A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>
                <a:solidFill>
                  <a:srgbClr val="0070C0"/>
                </a:solidFill>
              </a:rPr>
              <a:t>especificidade da catástrofe psicossocial da pandemia de COVID-19 no </a:t>
            </a:r>
            <a:r>
              <a:rPr lang="pt-BR" b="1" dirty="0" smtClean="0">
                <a:solidFill>
                  <a:srgbClr val="0070C0"/>
                </a:solidFill>
              </a:rPr>
              <a:t>Brasil</a:t>
            </a:r>
            <a:r>
              <a:rPr lang="pt-BR" b="1" dirty="0" smtClean="0"/>
              <a:t>: tripla </a:t>
            </a:r>
            <a:r>
              <a:rPr lang="pt-BR" b="1" dirty="0"/>
              <a:t>invasão e superposição da realidade externa à nossa vida social e psíquica</a:t>
            </a:r>
            <a:r>
              <a:rPr lang="pt-BR" dirty="0"/>
              <a:t>: </a:t>
            </a:r>
            <a:r>
              <a:rPr lang="pt-BR" dirty="0" smtClean="0"/>
              <a:t>invasão </a:t>
            </a:r>
            <a:r>
              <a:rPr lang="pt-BR" dirty="0"/>
              <a:t>do real da </a:t>
            </a:r>
            <a:r>
              <a:rPr lang="pt-BR" b="1" dirty="0"/>
              <a:t>catástrofe sanitária</a:t>
            </a:r>
            <a:r>
              <a:rPr lang="pt-BR" dirty="0"/>
              <a:t> </a:t>
            </a:r>
            <a:r>
              <a:rPr lang="pt-BR" dirty="0" smtClean="0"/>
              <a:t>+  </a:t>
            </a:r>
            <a:r>
              <a:rPr lang="pt-BR" dirty="0"/>
              <a:t>do real da </a:t>
            </a:r>
            <a:r>
              <a:rPr lang="pt-BR" b="1" dirty="0"/>
              <a:t>catástrofe </a:t>
            </a:r>
            <a:r>
              <a:rPr lang="pt-BR" b="1" dirty="0" smtClean="0"/>
              <a:t>social + </a:t>
            </a:r>
            <a:r>
              <a:rPr lang="pt-BR" dirty="0" smtClean="0"/>
              <a:t> a </a:t>
            </a:r>
            <a:r>
              <a:rPr lang="pt-BR" dirty="0"/>
              <a:t>invasão do real da </a:t>
            </a:r>
            <a:r>
              <a:rPr lang="pt-BR" b="1" dirty="0"/>
              <a:t>catástrofe </a:t>
            </a:r>
            <a:r>
              <a:rPr lang="pt-BR" b="1" dirty="0" smtClean="0"/>
              <a:t>política</a:t>
            </a:r>
            <a:r>
              <a:rPr lang="pt-BR" dirty="0" smtClean="0"/>
              <a:t>.                         </a:t>
            </a:r>
            <a:r>
              <a:rPr lang="pt-BR" b="1" dirty="0">
                <a:solidFill>
                  <a:srgbClr val="C00000"/>
                </a:solidFill>
              </a:rPr>
              <a:t>c</a:t>
            </a:r>
            <a:r>
              <a:rPr lang="pt-BR" b="1" dirty="0" smtClean="0">
                <a:solidFill>
                  <a:srgbClr val="C00000"/>
                </a:solidFill>
              </a:rPr>
              <a:t>atástrofe psicossocial 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      </a:t>
            </a:r>
            <a:r>
              <a:rPr lang="pt-BR" dirty="0" err="1" smtClean="0"/>
              <a:t>Kaës</a:t>
            </a:r>
            <a:r>
              <a:rPr lang="pt-BR" dirty="0" smtClean="0"/>
              <a:t> (2005): </a:t>
            </a:r>
            <a:r>
              <a:rPr lang="pt-BR" dirty="0"/>
              <a:t>experiência </a:t>
            </a:r>
            <a:r>
              <a:rPr lang="pt-BR" dirty="0" smtClean="0"/>
              <a:t>da ditadura militar argentina. Violência </a:t>
            </a:r>
            <a:r>
              <a:rPr lang="pt-BR" dirty="0"/>
              <a:t>social </a:t>
            </a:r>
            <a:r>
              <a:rPr lang="pt-BR" dirty="0" smtClean="0"/>
              <a:t>catastrófica: </a:t>
            </a:r>
            <a:r>
              <a:rPr lang="pt-BR" b="1" dirty="0" smtClean="0">
                <a:solidFill>
                  <a:srgbClr val="C00000"/>
                </a:solidFill>
              </a:rPr>
              <a:t>o </a:t>
            </a:r>
            <a:r>
              <a:rPr lang="pt-BR" b="1" dirty="0">
                <a:solidFill>
                  <a:srgbClr val="C00000"/>
                </a:solidFill>
              </a:rPr>
              <a:t>terror pela desarticulação do processo de pensamento e colocação em seu lugar de uma incerteza concreta sobre a realidade. </a:t>
            </a:r>
            <a:endParaRPr lang="pt-BR" b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/>
              <a:t>                                                                                </a:t>
            </a:r>
            <a:endParaRPr lang="pt-BR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(No Brasil</a:t>
            </a:r>
            <a:r>
              <a:rPr lang="pt-BR" dirty="0"/>
              <a:t>, </a:t>
            </a:r>
            <a:r>
              <a:rPr lang="pt-BR" b="1" dirty="0" err="1" smtClean="0">
                <a:solidFill>
                  <a:srgbClr val="0070C0"/>
                </a:solidFill>
              </a:rPr>
              <a:t>fake</a:t>
            </a:r>
            <a:r>
              <a:rPr lang="pt-BR" b="1" dirty="0" smtClean="0">
                <a:solidFill>
                  <a:srgbClr val="0070C0"/>
                </a:solidFill>
              </a:rPr>
              <a:t> </a:t>
            </a:r>
            <a:r>
              <a:rPr lang="pt-BR" b="1" dirty="0" err="1">
                <a:solidFill>
                  <a:srgbClr val="0070C0"/>
                </a:solidFill>
              </a:rPr>
              <a:t>news</a:t>
            </a:r>
            <a:r>
              <a:rPr lang="pt-BR" dirty="0" smtClean="0"/>
              <a:t>, </a:t>
            </a:r>
            <a:r>
              <a:rPr lang="pt-BR" b="1" dirty="0" smtClean="0">
                <a:solidFill>
                  <a:srgbClr val="0070C0"/>
                </a:solidFill>
              </a:rPr>
              <a:t>negação cotidiana nas redes sociais </a:t>
            </a:r>
            <a:r>
              <a:rPr lang="pt-BR" b="1" dirty="0">
                <a:solidFill>
                  <a:srgbClr val="0070C0"/>
                </a:solidFill>
              </a:rPr>
              <a:t>dos dados da pandemia</a:t>
            </a:r>
            <a:r>
              <a:rPr lang="pt-BR" dirty="0"/>
              <a:t>, inclusive o número de mortos, </a:t>
            </a:r>
            <a:r>
              <a:rPr lang="pt-BR" b="1" dirty="0" smtClean="0">
                <a:solidFill>
                  <a:srgbClr val="0070C0"/>
                </a:solidFill>
              </a:rPr>
              <a:t>ataques à ciência</a:t>
            </a:r>
            <a:r>
              <a:rPr lang="pt-BR" dirty="0"/>
              <a:t>, a indução de tratamentos </a:t>
            </a:r>
            <a:r>
              <a:rPr lang="pt-BR" dirty="0" smtClean="0"/>
              <a:t>milagrosos, </a:t>
            </a:r>
            <a:r>
              <a:rPr lang="pt-BR" b="1" dirty="0" smtClean="0">
                <a:solidFill>
                  <a:srgbClr val="0070C0"/>
                </a:solidFill>
              </a:rPr>
              <a:t>ataques à democracia</a:t>
            </a:r>
            <a:r>
              <a:rPr lang="pt-BR" dirty="0" smtClean="0"/>
              <a:t>... </a:t>
            </a:r>
            <a:r>
              <a:rPr lang="pt-BR" dirty="0"/>
              <a:t>etc</a:t>
            </a:r>
            <a:r>
              <a:rPr lang="pt-BR" dirty="0" smtClean="0"/>
              <a:t>...).</a:t>
            </a:r>
            <a:endParaRPr lang="pt-BR" b="1" dirty="0" smtClean="0"/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r>
              <a:rPr lang="pt-BR" dirty="0" smtClean="0"/>
              <a:t>                </a:t>
            </a:r>
            <a:r>
              <a:rPr lang="pt-BR" b="1" dirty="0" smtClean="0"/>
              <a:t>Tentativas de </a:t>
            </a:r>
            <a:r>
              <a:rPr lang="pt-BR" b="1" dirty="0"/>
              <a:t>negar a catástrofe e “expulsar” </a:t>
            </a:r>
            <a:r>
              <a:rPr lang="pt-BR" b="1" dirty="0" smtClean="0"/>
              <a:t>do psiquismo </a:t>
            </a:r>
            <a:r>
              <a:rPr lang="pt-BR" b="1" dirty="0"/>
              <a:t>a morte real e imaginária que </a:t>
            </a:r>
            <a:r>
              <a:rPr lang="pt-BR" b="1" dirty="0" smtClean="0"/>
              <a:t>nos </a:t>
            </a:r>
            <a:r>
              <a:rPr lang="pt-BR" b="1" dirty="0"/>
              <a:t>assombra</a:t>
            </a:r>
            <a:r>
              <a:rPr lang="pt-BR" dirty="0"/>
              <a:t>, </a:t>
            </a:r>
            <a:r>
              <a:rPr lang="pt-BR" b="1" dirty="0"/>
              <a:t>projetando-a em “inimigos”</a:t>
            </a:r>
            <a:r>
              <a:rPr lang="pt-BR" dirty="0"/>
              <a:t> infiltrados entre os próprios concidadãos. </a:t>
            </a:r>
            <a:endParaRPr lang="pt-BR" dirty="0" smtClean="0"/>
          </a:p>
          <a:p>
            <a:r>
              <a:rPr lang="pt-BR" b="1" dirty="0"/>
              <a:t> </a:t>
            </a:r>
            <a:endParaRPr lang="pt-BR" b="1" dirty="0" smtClean="0"/>
          </a:p>
          <a:p>
            <a:r>
              <a:rPr lang="pt-BR" b="1" dirty="0"/>
              <a:t> </a:t>
            </a:r>
            <a:r>
              <a:rPr lang="pt-BR" b="1" dirty="0" smtClean="0"/>
              <a:t>                </a:t>
            </a:r>
            <a:r>
              <a:rPr lang="pt-BR" b="1" dirty="0"/>
              <a:t>R</a:t>
            </a:r>
            <a:r>
              <a:rPr lang="pt-BR" b="1" dirty="0" smtClean="0"/>
              <a:t>epresentação </a:t>
            </a:r>
            <a:r>
              <a:rPr lang="pt-BR" b="1" dirty="0"/>
              <a:t>da pandemia como catástrofe natural</a:t>
            </a:r>
            <a:r>
              <a:rPr lang="pt-BR" dirty="0"/>
              <a:t> para justificar as centenas de milhares de mortes produzidas em nome de uma economia que não pode parar. </a:t>
            </a:r>
          </a:p>
          <a:p>
            <a:r>
              <a:rPr lang="pt-BR" dirty="0"/>
              <a:t> </a:t>
            </a:r>
          </a:p>
          <a:p>
            <a:r>
              <a:rPr lang="pt-BR" b="1" dirty="0">
                <a:solidFill>
                  <a:srgbClr val="00B050"/>
                </a:solidFill>
              </a:rPr>
              <a:t>Mas outros, felizmente, começam a perceber que não há saída individual fora do </a:t>
            </a:r>
            <a:r>
              <a:rPr lang="pt-BR" b="1" dirty="0" smtClean="0">
                <a:solidFill>
                  <a:srgbClr val="00B050"/>
                </a:solidFill>
              </a:rPr>
              <a:t>coletivo ...</a:t>
            </a:r>
            <a:r>
              <a:rPr lang="pt-BR" dirty="0" smtClean="0">
                <a:solidFill>
                  <a:srgbClr val="00B050"/>
                </a:solidFill>
              </a:rPr>
              <a:t> </a:t>
            </a:r>
            <a:endParaRPr lang="pt-BR" sz="1100" dirty="0" smtClean="0">
              <a:solidFill>
                <a:srgbClr val="00B050"/>
              </a:solidFill>
            </a:endParaRPr>
          </a:p>
        </p:txBody>
      </p:sp>
      <p:sp>
        <p:nvSpPr>
          <p:cNvPr id="3" name="Seta para baixo 2"/>
          <p:cNvSpPr/>
          <p:nvPr/>
        </p:nvSpPr>
        <p:spPr>
          <a:xfrm>
            <a:off x="4876800" y="2800865"/>
            <a:ext cx="263611" cy="345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>
            <a:off x="757881" y="4333103"/>
            <a:ext cx="535459" cy="2800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757881" y="5140411"/>
            <a:ext cx="609600" cy="2883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6549081" y="1622854"/>
            <a:ext cx="955589" cy="2636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71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94270" y="296562"/>
            <a:ext cx="114094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solidFill>
                  <a:srgbClr val="0070C0"/>
                </a:solidFill>
              </a:rPr>
              <a:t>TRABALHADORES  E SERVIÇOS PÚBLICOS DE SAÚDE: O SOFRIMENTO ENTRE A PRECARIEDADE E O SALVACIONISMO (Sá </a:t>
            </a:r>
            <a:r>
              <a:rPr lang="pt-BR" sz="2400" i="1" dirty="0" smtClean="0">
                <a:solidFill>
                  <a:srgbClr val="0070C0"/>
                </a:solidFill>
              </a:rPr>
              <a:t>et al.,</a:t>
            </a:r>
            <a:r>
              <a:rPr lang="pt-BR" sz="2400" dirty="0" smtClean="0">
                <a:solidFill>
                  <a:srgbClr val="0070C0"/>
                </a:solidFill>
              </a:rPr>
              <a:t>2020)</a:t>
            </a:r>
          </a:p>
          <a:p>
            <a:pPr algn="just"/>
            <a:endParaRPr lang="pt-BR" dirty="0">
              <a:solidFill>
                <a:srgbClr val="0070C0"/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O </a:t>
            </a:r>
            <a:r>
              <a:rPr lang="pt-BR" b="1" dirty="0" smtClean="0">
                <a:solidFill>
                  <a:srgbClr val="00B050"/>
                </a:solidFill>
              </a:rPr>
              <a:t>SUS</a:t>
            </a:r>
            <a:r>
              <a:rPr lang="pt-BR" dirty="0" smtClean="0">
                <a:solidFill>
                  <a:srgbClr val="0070C0"/>
                </a:solidFill>
              </a:rPr>
              <a:t>, historicamente representado como </a:t>
            </a:r>
            <a:r>
              <a:rPr lang="pt-BR" b="1" dirty="0" smtClean="0">
                <a:solidFill>
                  <a:srgbClr val="0070C0"/>
                </a:solidFill>
              </a:rPr>
              <a:t>precário e ineficaz                  </a:t>
            </a:r>
            <a:r>
              <a:rPr lang="pt-BR" b="1" dirty="0" smtClean="0">
                <a:solidFill>
                  <a:srgbClr val="00B050"/>
                </a:solidFill>
              </a:rPr>
              <a:t>depositário </a:t>
            </a:r>
            <a:r>
              <a:rPr lang="pt-BR" b="1" dirty="0">
                <a:solidFill>
                  <a:srgbClr val="00B050"/>
                </a:solidFill>
              </a:rPr>
              <a:t>das </a:t>
            </a:r>
            <a:r>
              <a:rPr lang="pt-BR" b="1" dirty="0" smtClean="0">
                <a:solidFill>
                  <a:srgbClr val="00B050"/>
                </a:solidFill>
              </a:rPr>
              <a:t>esperanças</a:t>
            </a:r>
            <a:r>
              <a:rPr lang="pt-BR" dirty="0" smtClean="0">
                <a:solidFill>
                  <a:srgbClr val="0070C0"/>
                </a:solidFill>
              </a:rPr>
              <a:t>, merecedor de investimentos (imaginários e materiais).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</a:rPr>
              <a:t>                       </a:t>
            </a:r>
            <a:r>
              <a:rPr lang="pt-BR" dirty="0" smtClean="0"/>
              <a:t>Possibilidades </a:t>
            </a:r>
            <a:r>
              <a:rPr lang="pt-BR" dirty="0"/>
              <a:t>de alguma transformação </a:t>
            </a:r>
            <a:r>
              <a:rPr lang="pt-BR" dirty="0" smtClean="0"/>
              <a:t>simbólica/reabilitação </a:t>
            </a:r>
            <a:r>
              <a:rPr lang="pt-BR" dirty="0"/>
              <a:t>do valor dos serviços púbicos e do papel </a:t>
            </a:r>
            <a:r>
              <a:rPr lang="pt-BR" dirty="0" smtClean="0"/>
              <a:t>do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 </a:t>
            </a:r>
            <a:r>
              <a:rPr lang="pt-BR" dirty="0" smtClean="0"/>
              <a:t>                      </a:t>
            </a:r>
            <a:r>
              <a:rPr lang="pt-BR" dirty="0"/>
              <a:t>Estado</a:t>
            </a:r>
            <a:r>
              <a:rPr lang="pt-BR" dirty="0" smtClean="0"/>
              <a:t>?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00B050"/>
                </a:solidFill>
              </a:rPr>
              <a:t>Trabalhadores de </a:t>
            </a:r>
            <a:r>
              <a:rPr lang="pt-BR" b="1" dirty="0" smtClean="0">
                <a:solidFill>
                  <a:srgbClr val="00B050"/>
                </a:solidFill>
              </a:rPr>
              <a:t>saúde </a:t>
            </a:r>
            <a:r>
              <a:rPr lang="pt-BR" dirty="0" smtClean="0">
                <a:solidFill>
                  <a:srgbClr val="0070C0"/>
                </a:solidFill>
              </a:rPr>
              <a:t>(sobretudo os não médicos), até a pandemia, sem prestígio/visibilidade social, baixa remuneração                        </a:t>
            </a:r>
            <a:r>
              <a:rPr lang="pt-BR" dirty="0">
                <a:solidFill>
                  <a:srgbClr val="0070C0"/>
                </a:solidFill>
              </a:rPr>
              <a:t>Alçados rapidamente à categoria de </a:t>
            </a:r>
            <a:r>
              <a:rPr lang="pt-BR" b="1" dirty="0">
                <a:solidFill>
                  <a:srgbClr val="00B050"/>
                </a:solidFill>
              </a:rPr>
              <a:t>verdadeiros heróis </a:t>
            </a:r>
            <a:r>
              <a:rPr lang="pt-BR" dirty="0">
                <a:solidFill>
                  <a:srgbClr val="0070C0"/>
                </a:solidFill>
              </a:rPr>
              <a:t>no </a:t>
            </a:r>
            <a:r>
              <a:rPr lang="pt-BR" i="1" dirty="0">
                <a:solidFill>
                  <a:srgbClr val="0070C0"/>
                </a:solidFill>
              </a:rPr>
              <a:t>front</a:t>
            </a:r>
            <a:r>
              <a:rPr lang="pt-BR" dirty="0">
                <a:solidFill>
                  <a:srgbClr val="0070C0"/>
                </a:solidFill>
              </a:rPr>
              <a:t> da guerra contra o novo </a:t>
            </a:r>
            <a:r>
              <a:rPr lang="pt-BR" dirty="0" err="1" smtClean="0">
                <a:solidFill>
                  <a:srgbClr val="0070C0"/>
                </a:solidFill>
              </a:rPr>
              <a:t>coronavírus</a:t>
            </a:r>
            <a:r>
              <a:rPr lang="pt-BR" dirty="0" smtClean="0">
                <a:solidFill>
                  <a:srgbClr val="0070C0"/>
                </a:solidFill>
              </a:rPr>
              <a:t>                                                               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dirty="0">
              <a:solidFill>
                <a:srgbClr val="0070C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solidFill>
                  <a:srgbClr val="C00000"/>
                </a:solidFill>
              </a:rPr>
              <a:t>Contradição</a:t>
            </a:r>
            <a:r>
              <a:rPr lang="pt-BR" dirty="0">
                <a:solidFill>
                  <a:prstClr val="black"/>
                </a:solidFill>
              </a:rPr>
              <a:t>: uma vez fora do serviço de saúde, </a:t>
            </a:r>
            <a:r>
              <a:rPr lang="pt-BR" dirty="0">
                <a:solidFill>
                  <a:srgbClr val="0070C0"/>
                </a:solidFill>
              </a:rPr>
              <a:t>de abnegados salvadores os profissionais passam a ser vistos como </a:t>
            </a:r>
            <a:r>
              <a:rPr lang="pt-BR" dirty="0">
                <a:solidFill>
                  <a:srgbClr val="C00000"/>
                </a:solidFill>
              </a:rPr>
              <a:t>perigosos contaminadores</a:t>
            </a:r>
            <a:r>
              <a:rPr lang="pt-BR" dirty="0">
                <a:solidFill>
                  <a:prstClr val="black"/>
                </a:solidFill>
              </a:rPr>
              <a:t>. Em transportes públicos, elevadores e outras vias </a:t>
            </a:r>
            <a:r>
              <a:rPr lang="pt-BR" dirty="0" smtClean="0">
                <a:solidFill>
                  <a:prstClr val="black"/>
                </a:solidFill>
              </a:rPr>
              <a:t>comuns              personificação </a:t>
            </a:r>
            <a:r>
              <a:rPr lang="pt-BR" dirty="0">
                <a:solidFill>
                  <a:prstClr val="black"/>
                </a:solidFill>
              </a:rPr>
              <a:t>do vírus </a:t>
            </a:r>
            <a:r>
              <a:rPr lang="pt-BR" dirty="0" smtClean="0">
                <a:solidFill>
                  <a:prstClr val="black"/>
                </a:solidFill>
              </a:rPr>
              <a:t>invisível.... Ou ainda, no Brasil, juntamente com cientistas e jornalistas, </a:t>
            </a:r>
            <a:r>
              <a:rPr lang="pt-BR" dirty="0" smtClean="0"/>
              <a:t>considerados </a:t>
            </a:r>
            <a:r>
              <a:rPr lang="pt-BR" dirty="0" smtClean="0">
                <a:solidFill>
                  <a:srgbClr val="C00000"/>
                </a:solidFill>
              </a:rPr>
              <a:t>“comunistas”, </a:t>
            </a:r>
            <a:r>
              <a:rPr lang="pt-BR" dirty="0">
                <a:solidFill>
                  <a:srgbClr val="C00000"/>
                </a:solidFill>
              </a:rPr>
              <a:t>arautos de uma pandemia forjada</a:t>
            </a:r>
            <a:r>
              <a:rPr lang="pt-BR" dirty="0"/>
              <a:t>, inimigos do desenvolvimento econômico </a:t>
            </a:r>
            <a:r>
              <a:rPr lang="pt-BR" dirty="0">
                <a:solidFill>
                  <a:srgbClr val="C00000"/>
                </a:solidFill>
              </a:rPr>
              <a:t>“traidores da pátria” e do “messias” escolhido para “guiá-la”.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4" name="Seta em curva para cima 3"/>
          <p:cNvSpPr/>
          <p:nvPr/>
        </p:nvSpPr>
        <p:spPr>
          <a:xfrm>
            <a:off x="6853880" y="1524000"/>
            <a:ext cx="848497" cy="420129"/>
          </a:xfrm>
          <a:prstGeom prst="curvedUp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Seta em curva para cima 4"/>
          <p:cNvSpPr/>
          <p:nvPr/>
        </p:nvSpPr>
        <p:spPr>
          <a:xfrm>
            <a:off x="2199503" y="3641124"/>
            <a:ext cx="1005016" cy="42013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5667633" y="4061254"/>
            <a:ext cx="354227" cy="53546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8938053" y="5173362"/>
            <a:ext cx="593125" cy="2141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1538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9557" y="313039"/>
            <a:ext cx="1112931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b="1" dirty="0" smtClean="0">
                <a:solidFill>
                  <a:srgbClr val="0070C0"/>
                </a:solidFill>
              </a:rPr>
              <a:t>Predominância do imaginário do heroísmo </a:t>
            </a:r>
            <a:r>
              <a:rPr lang="pt-BR" dirty="0" smtClean="0">
                <a:solidFill>
                  <a:srgbClr val="0070C0"/>
                </a:solidFill>
              </a:rPr>
              <a:t>em torno dos trabalhadores de saúde.</a:t>
            </a: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srgbClr val="0070C0"/>
                </a:solidFill>
              </a:rPr>
              <a:t>                                                                                    </a:t>
            </a:r>
          </a:p>
          <a:p>
            <a:pPr lvl="0" algn="just">
              <a:lnSpc>
                <a:spcPct val="150000"/>
              </a:lnSpc>
            </a:pPr>
            <a:r>
              <a:rPr lang="pt-BR" dirty="0" smtClean="0">
                <a:solidFill>
                  <a:srgbClr val="C00000"/>
                </a:solidFill>
              </a:rPr>
              <a:t>                                                                    armadilha </a:t>
            </a:r>
            <a:r>
              <a:rPr lang="pt-BR" dirty="0">
                <a:solidFill>
                  <a:srgbClr val="C00000"/>
                </a:solidFill>
              </a:rPr>
              <a:t>narcísica </a:t>
            </a:r>
          </a:p>
          <a:p>
            <a:pPr lvl="0" algn="just">
              <a:lnSpc>
                <a:spcPct val="150000"/>
              </a:lnSpc>
            </a:pPr>
            <a:r>
              <a:rPr lang="pt-BR" dirty="0">
                <a:solidFill>
                  <a:srgbClr val="C00000"/>
                </a:solidFill>
              </a:rPr>
              <a:t>     </a:t>
            </a:r>
            <a:r>
              <a:rPr lang="pt-BR" dirty="0">
                <a:solidFill>
                  <a:prstClr val="black"/>
                </a:solidFill>
              </a:rPr>
              <a:t>1ª. </a:t>
            </a:r>
            <a:r>
              <a:rPr lang="pt-BR" dirty="0">
                <a:solidFill>
                  <a:srgbClr val="0070C0"/>
                </a:solidFill>
              </a:rPr>
              <a:t>Figura do herói remete à abnegação e onipotência </a:t>
            </a:r>
            <a:r>
              <a:rPr lang="pt-BR" dirty="0">
                <a:solidFill>
                  <a:prstClr val="black"/>
                </a:solidFill>
              </a:rPr>
              <a:t>– um herói precisa apenas de admiração e gratidão. Possível consequência: aceitação da falta de investimento concreto, com exceção (em alguns cenários), por ex., dos EPIs, que devem garantir a vida e a manutenção do trabalho desses sujeitos (Miranda, 2020)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solidFill>
                  <a:prstClr val="black"/>
                </a:solidFill>
              </a:rPr>
              <a:t>     2ª. </a:t>
            </a:r>
            <a:r>
              <a:rPr lang="pt-BR" dirty="0">
                <a:solidFill>
                  <a:srgbClr val="0070C0"/>
                </a:solidFill>
              </a:rPr>
              <a:t>Heróis têm sua potência individualizada, personificada em sujeitos </a:t>
            </a:r>
            <a:r>
              <a:rPr lang="pt-BR" dirty="0" smtClean="0">
                <a:solidFill>
                  <a:srgbClr val="0070C0"/>
                </a:solidFill>
              </a:rPr>
              <a:t>individuais         </a:t>
            </a:r>
            <a:r>
              <a:rPr lang="pt-BR" dirty="0">
                <a:solidFill>
                  <a:prstClr val="black"/>
                </a:solidFill>
              </a:rPr>
              <a:t>risco de não reconhecimento da </a:t>
            </a:r>
            <a:r>
              <a:rPr lang="pt-BR" dirty="0" smtClean="0">
                <a:solidFill>
                  <a:prstClr val="black"/>
                </a:solidFill>
              </a:rPr>
              <a:t>coletividade, das equipes </a:t>
            </a:r>
            <a:r>
              <a:rPr lang="pt-BR" dirty="0">
                <a:solidFill>
                  <a:prstClr val="black"/>
                </a:solidFill>
              </a:rPr>
              <a:t>e a atuação das corporações, sindicados por categorias, etc. (Miranda, 2020</a:t>
            </a:r>
            <a:r>
              <a:rPr lang="pt-BR" dirty="0" smtClean="0">
                <a:solidFill>
                  <a:prstClr val="black"/>
                </a:solidFill>
              </a:rPr>
              <a:t>)                                                                              </a:t>
            </a:r>
            <a:endParaRPr lang="pt-BR" dirty="0">
              <a:solidFill>
                <a:prstClr val="black"/>
              </a:solidFill>
            </a:endParaRPr>
          </a:p>
          <a:p>
            <a:r>
              <a:rPr lang="pt-BR" dirty="0" smtClean="0"/>
              <a:t>2.1</a:t>
            </a:r>
            <a:r>
              <a:rPr lang="pt-BR" dirty="0"/>
              <a:t>. </a:t>
            </a:r>
            <a:r>
              <a:rPr lang="pt-BR" dirty="0">
                <a:solidFill>
                  <a:srgbClr val="0070C0"/>
                </a:solidFill>
              </a:rPr>
              <a:t>Resultados positivos do trabalho </a:t>
            </a:r>
            <a:r>
              <a:rPr lang="pt-BR" dirty="0" smtClean="0">
                <a:solidFill>
                  <a:srgbClr val="0070C0"/>
                </a:solidFill>
              </a:rPr>
              <a:t>tradados apenas como fruto do esforço individual</a:t>
            </a:r>
          </a:p>
          <a:p>
            <a:r>
              <a:rPr lang="pt-BR" dirty="0" smtClean="0"/>
              <a:t>2.2 </a:t>
            </a:r>
            <a:r>
              <a:rPr lang="pt-BR" dirty="0">
                <a:solidFill>
                  <a:srgbClr val="0070C0"/>
                </a:solidFill>
              </a:rPr>
              <a:t>Necessidades </a:t>
            </a:r>
            <a:r>
              <a:rPr lang="pt-BR" dirty="0" smtClean="0">
                <a:solidFill>
                  <a:srgbClr val="0070C0"/>
                </a:solidFill>
              </a:rPr>
              <a:t>dos trabalhadores e </a:t>
            </a:r>
            <a:r>
              <a:rPr lang="pt-BR" dirty="0">
                <a:solidFill>
                  <a:srgbClr val="0070C0"/>
                </a:solidFill>
              </a:rPr>
              <a:t>sofrimento </a:t>
            </a:r>
            <a:r>
              <a:rPr lang="pt-BR" dirty="0" smtClean="0">
                <a:solidFill>
                  <a:srgbClr val="0070C0"/>
                </a:solidFill>
              </a:rPr>
              <a:t>investigados </a:t>
            </a:r>
            <a:r>
              <a:rPr lang="pt-BR" dirty="0">
                <a:solidFill>
                  <a:srgbClr val="0070C0"/>
                </a:solidFill>
              </a:rPr>
              <a:t>como fenômenos </a:t>
            </a:r>
            <a:r>
              <a:rPr lang="pt-BR" dirty="0" smtClean="0">
                <a:solidFill>
                  <a:srgbClr val="0070C0"/>
                </a:solidFill>
              </a:rPr>
              <a:t>apenas individuais</a:t>
            </a:r>
            <a:r>
              <a:rPr lang="pt-BR" dirty="0"/>
              <a:t>, cujas respostas também devem se dar na esfera </a:t>
            </a:r>
            <a:r>
              <a:rPr lang="pt-BR" dirty="0" smtClean="0"/>
              <a:t>individual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lgumas </a:t>
            </a:r>
            <a:r>
              <a:rPr lang="pt-BR" dirty="0">
                <a:solidFill>
                  <a:srgbClr val="0070C0"/>
                </a:solidFill>
              </a:rPr>
              <a:t>iniciativas </a:t>
            </a:r>
            <a:r>
              <a:rPr lang="pt-BR" dirty="0"/>
              <a:t>munem os profissionais de </a:t>
            </a:r>
            <a:r>
              <a:rPr lang="pt-BR" dirty="0">
                <a:solidFill>
                  <a:srgbClr val="0070C0"/>
                </a:solidFill>
              </a:rPr>
              <a:t>recursos para lidar com tais armadilhas</a:t>
            </a:r>
            <a:r>
              <a:rPr lang="pt-BR" dirty="0" smtClean="0"/>
              <a:t>: </a:t>
            </a:r>
            <a:r>
              <a:rPr lang="pt-BR" dirty="0"/>
              <a:t>ganham visibilidade na mídia </a:t>
            </a:r>
            <a:r>
              <a:rPr lang="pt-BR" dirty="0" smtClean="0"/>
              <a:t>tradicional, </a:t>
            </a:r>
            <a:r>
              <a:rPr lang="pt-BR" dirty="0"/>
              <a:t>nas redes sociais as reinvindicações coletivas por equipamentos de proteção individual, </a:t>
            </a:r>
            <a:r>
              <a:rPr lang="pt-BR" dirty="0" smtClean="0"/>
              <a:t>aumento das pesquisas e </a:t>
            </a:r>
            <a:r>
              <a:rPr lang="pt-BR" dirty="0"/>
              <a:t>denúncias </a:t>
            </a:r>
            <a:r>
              <a:rPr lang="pt-BR" dirty="0" smtClean="0"/>
              <a:t>sobre as condições </a:t>
            </a:r>
            <a:r>
              <a:rPr lang="pt-BR" dirty="0"/>
              <a:t>de </a:t>
            </a:r>
            <a:r>
              <a:rPr lang="pt-BR" dirty="0" smtClean="0"/>
              <a:t>trabalho </a:t>
            </a:r>
            <a:r>
              <a:rPr lang="pt-BR" dirty="0"/>
              <a:t>e a crítica à violência de que, muitas vezes, são alvo. </a:t>
            </a:r>
            <a:endParaRPr lang="pt-BR" dirty="0" smtClean="0"/>
          </a:p>
          <a:p>
            <a:endParaRPr lang="pt-BR" dirty="0" smtClean="0"/>
          </a:p>
        </p:txBody>
      </p:sp>
      <p:sp>
        <p:nvSpPr>
          <p:cNvPr id="3" name="Seta para baixo 2"/>
          <p:cNvSpPr/>
          <p:nvPr/>
        </p:nvSpPr>
        <p:spPr>
          <a:xfrm>
            <a:off x="4942703" y="807309"/>
            <a:ext cx="214183" cy="4942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 para a direita 3"/>
          <p:cNvSpPr/>
          <p:nvPr/>
        </p:nvSpPr>
        <p:spPr>
          <a:xfrm flipV="1">
            <a:off x="9366422" y="3015049"/>
            <a:ext cx="510746" cy="189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>
            <a:off x="5049794" y="3657600"/>
            <a:ext cx="354227" cy="3871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795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527221" y="222422"/>
            <a:ext cx="11335265" cy="684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Efeitos </a:t>
            </a:r>
            <a:r>
              <a:rPr lang="pt-BR" b="1" dirty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pandemias, especialmente a COVID-19, sobre a saúde mental dos trabalhadores de saúde, </a:t>
            </a:r>
            <a:r>
              <a:rPr lang="pt-BR" b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propostas e intervenções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(TEIXEIRA </a:t>
            </a:r>
            <a:r>
              <a:rPr lang="pt-BR" i="1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pt-BR" dirty="0" smtClean="0">
                <a:solidFill>
                  <a:srgbClr val="0070C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2020)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b="1" dirty="0" smtClean="0">
                <a:cs typeface="Times New Roman" panose="02020603050405020304" pitchFamily="18" charset="0"/>
              </a:rPr>
              <a:t>1) </a:t>
            </a:r>
            <a:r>
              <a:rPr lang="pt-BR" b="1" dirty="0" smtClean="0"/>
              <a:t>A noção/concepção de </a:t>
            </a:r>
            <a:r>
              <a:rPr lang="pt-BR" b="1" dirty="0"/>
              <a:t>saúde mental que embasa os </a:t>
            </a:r>
            <a:r>
              <a:rPr lang="pt-BR" b="1" dirty="0" smtClean="0"/>
              <a:t>estudos: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Nem todos os artigos expressam, direta ou indiretamente, a noção de saúde mental a partir da qual </a:t>
            </a:r>
            <a:r>
              <a:rPr lang="pt-BR" dirty="0" smtClean="0">
                <a:solidFill>
                  <a:srgbClr val="0070C0"/>
                </a:solidFill>
              </a:rPr>
              <a:t>trabalham.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70C0"/>
                </a:solidFill>
              </a:rPr>
              <a:t>De </a:t>
            </a:r>
            <a:r>
              <a:rPr lang="pt-BR" dirty="0">
                <a:solidFill>
                  <a:srgbClr val="0070C0"/>
                </a:solidFill>
              </a:rPr>
              <a:t>uma forma </a:t>
            </a:r>
            <a:r>
              <a:rPr lang="pt-BR" dirty="0" smtClean="0">
                <a:solidFill>
                  <a:srgbClr val="0070C0"/>
                </a:solidFill>
              </a:rPr>
              <a:t>geral, </a:t>
            </a:r>
            <a:r>
              <a:rPr lang="pt-BR" dirty="0">
                <a:solidFill>
                  <a:srgbClr val="0070C0"/>
                </a:solidFill>
              </a:rPr>
              <a:t>a </a:t>
            </a:r>
            <a:r>
              <a:rPr lang="pt-BR" b="1" dirty="0">
                <a:solidFill>
                  <a:srgbClr val="0070C0"/>
                </a:solidFill>
              </a:rPr>
              <a:t>noção de saúde mental </a:t>
            </a:r>
            <a:r>
              <a:rPr lang="pt-BR" dirty="0">
                <a:solidFill>
                  <a:srgbClr val="0070C0"/>
                </a:solidFill>
              </a:rPr>
              <a:t>que mais se apresenta nos textos pressupõe sua </a:t>
            </a:r>
            <a:r>
              <a:rPr lang="pt-BR" b="1" dirty="0">
                <a:solidFill>
                  <a:srgbClr val="0070C0"/>
                </a:solidFill>
              </a:rPr>
              <a:t>estreita ligação com ideia de ausência de doenças ou sintomas</a:t>
            </a:r>
            <a:r>
              <a:rPr lang="pt-BR" dirty="0">
                <a:solidFill>
                  <a:srgbClr val="0070C0"/>
                </a:solidFill>
              </a:rPr>
              <a:t>, sendo abordada enquanto uma ocorrência possível de ser mensurada e facilmente observada em contextos </a:t>
            </a:r>
            <a:r>
              <a:rPr lang="pt-BR" dirty="0" smtClean="0">
                <a:solidFill>
                  <a:srgbClr val="0070C0"/>
                </a:solidFill>
              </a:rPr>
              <a:t>pandêmicos.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s </a:t>
            </a:r>
            <a:r>
              <a:rPr lang="pt-BR" b="1" dirty="0">
                <a:solidFill>
                  <a:srgbClr val="0070C0"/>
                </a:solidFill>
              </a:rPr>
              <a:t>definições acerca do sofrimento e/ou adoecimento mental </a:t>
            </a:r>
            <a:r>
              <a:rPr lang="pt-BR" dirty="0">
                <a:solidFill>
                  <a:srgbClr val="0070C0"/>
                </a:solidFill>
              </a:rPr>
              <a:t>são tratadas pela a maioria dos autores a partir da </a:t>
            </a:r>
            <a:r>
              <a:rPr lang="pt-BR" b="1" dirty="0">
                <a:solidFill>
                  <a:srgbClr val="0070C0"/>
                </a:solidFill>
              </a:rPr>
              <a:t>verificação de determinados sinais</a:t>
            </a:r>
            <a:r>
              <a:rPr lang="pt-BR" dirty="0">
                <a:solidFill>
                  <a:srgbClr val="0070C0"/>
                </a:solidFill>
              </a:rPr>
              <a:t>, como: exaustão </a:t>
            </a:r>
            <a:r>
              <a:rPr lang="pt-BR" dirty="0" smtClean="0">
                <a:solidFill>
                  <a:srgbClr val="0070C0"/>
                </a:solidFill>
              </a:rPr>
              <a:t>emocional; </a:t>
            </a:r>
            <a:r>
              <a:rPr lang="pt-BR" dirty="0">
                <a:solidFill>
                  <a:srgbClr val="0070C0"/>
                </a:solidFill>
              </a:rPr>
              <a:t>hostilidade, sintomas de </a:t>
            </a:r>
            <a:r>
              <a:rPr lang="pt-BR" dirty="0" err="1" smtClean="0">
                <a:solidFill>
                  <a:srgbClr val="0070C0"/>
                </a:solidFill>
              </a:rPr>
              <a:t>somatização</a:t>
            </a:r>
            <a:r>
              <a:rPr lang="pt-BR" dirty="0" smtClean="0">
                <a:solidFill>
                  <a:srgbClr val="0070C0"/>
                </a:solidFill>
              </a:rPr>
              <a:t>; rebaixamento </a:t>
            </a:r>
            <a:r>
              <a:rPr lang="pt-BR" dirty="0">
                <a:solidFill>
                  <a:srgbClr val="0070C0"/>
                </a:solidFill>
              </a:rPr>
              <a:t>do humor e recursos </a:t>
            </a:r>
            <a:r>
              <a:rPr lang="pt-BR" dirty="0" err="1">
                <a:solidFill>
                  <a:srgbClr val="0070C0"/>
                </a:solidFill>
              </a:rPr>
              <a:t>desadaptativos</a:t>
            </a:r>
            <a:r>
              <a:rPr lang="pt-BR" dirty="0">
                <a:solidFill>
                  <a:srgbClr val="0070C0"/>
                </a:solidFill>
              </a:rPr>
              <a:t> de </a:t>
            </a:r>
            <a:r>
              <a:rPr lang="pt-BR" dirty="0" smtClean="0">
                <a:solidFill>
                  <a:srgbClr val="0070C0"/>
                </a:solidFill>
              </a:rPr>
              <a:t>enfrentamento; </a:t>
            </a:r>
            <a:r>
              <a:rPr lang="pt-BR" dirty="0">
                <a:solidFill>
                  <a:srgbClr val="0070C0"/>
                </a:solidFill>
              </a:rPr>
              <a:t>ideações suicidas </a:t>
            </a:r>
            <a:r>
              <a:rPr lang="pt-BR" dirty="0" smtClean="0">
                <a:solidFill>
                  <a:srgbClr val="0070C0"/>
                </a:solidFill>
              </a:rPr>
              <a:t>e suicídio; </a:t>
            </a:r>
            <a:r>
              <a:rPr lang="pt-BR" dirty="0">
                <a:solidFill>
                  <a:srgbClr val="0070C0"/>
                </a:solidFill>
              </a:rPr>
              <a:t>distúrbios de sono, irritabilidade, fadiga física e mental, desespero, medo, insegurança e </a:t>
            </a:r>
            <a:r>
              <a:rPr lang="pt-BR" dirty="0" smtClean="0">
                <a:solidFill>
                  <a:srgbClr val="0070C0"/>
                </a:solidFill>
              </a:rPr>
              <a:t>incerteza.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lguns </a:t>
            </a:r>
            <a:r>
              <a:rPr lang="pt-BR" dirty="0">
                <a:solidFill>
                  <a:srgbClr val="0070C0"/>
                </a:solidFill>
              </a:rPr>
              <a:t>textos </a:t>
            </a:r>
            <a:r>
              <a:rPr lang="pt-BR" b="1" dirty="0">
                <a:solidFill>
                  <a:srgbClr val="0070C0"/>
                </a:solidFill>
              </a:rPr>
              <a:t>associam a definição de sofrimento e/ou adoecimento mental </a:t>
            </a:r>
            <a:r>
              <a:rPr lang="pt-BR" dirty="0">
                <a:solidFill>
                  <a:srgbClr val="0070C0"/>
                </a:solidFill>
              </a:rPr>
              <a:t>com o </a:t>
            </a:r>
            <a:r>
              <a:rPr lang="pt-BR" b="1" dirty="0">
                <a:solidFill>
                  <a:srgbClr val="0070C0"/>
                </a:solidFill>
              </a:rPr>
              <a:t>aparecimento de quadros psicopatológicos</a:t>
            </a:r>
            <a:r>
              <a:rPr lang="pt-BR" dirty="0">
                <a:solidFill>
                  <a:srgbClr val="0070C0"/>
                </a:solidFill>
              </a:rPr>
              <a:t> como depressão pânico, </a:t>
            </a:r>
            <a:r>
              <a:rPr lang="pt-BR" dirty="0" smtClean="0">
                <a:solidFill>
                  <a:srgbClr val="0070C0"/>
                </a:solidFill>
              </a:rPr>
              <a:t>psicose, </a:t>
            </a:r>
            <a:r>
              <a:rPr lang="pt-BR" dirty="0">
                <a:solidFill>
                  <a:srgbClr val="0070C0"/>
                </a:solidFill>
              </a:rPr>
              <a:t>Transtorno Obsessivo Compulsivo (TOC) e, mais comumente, Transtorno do Estresse Pós-Traumático (TEPT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0070C0"/>
                </a:solidFill>
              </a:rPr>
              <a:t>A</a:t>
            </a:r>
            <a:r>
              <a:rPr lang="pt-BR" dirty="0" smtClean="0">
                <a:solidFill>
                  <a:srgbClr val="0070C0"/>
                </a:solidFill>
              </a:rPr>
              <a:t>lguns </a:t>
            </a:r>
            <a:r>
              <a:rPr lang="pt-BR" dirty="0">
                <a:solidFill>
                  <a:srgbClr val="0070C0"/>
                </a:solidFill>
              </a:rPr>
              <a:t>autores, menos numerosos, apresentam </a:t>
            </a:r>
            <a:r>
              <a:rPr lang="pt-BR" b="1" dirty="0">
                <a:solidFill>
                  <a:srgbClr val="0070C0"/>
                </a:solidFill>
              </a:rPr>
              <a:t>uma perspectiva mais ampliada da problemática do sofrimento/adoecimento psíquico entre trabalhadores de saúde </a:t>
            </a:r>
            <a:r>
              <a:rPr lang="pt-BR" dirty="0">
                <a:solidFill>
                  <a:srgbClr val="0070C0"/>
                </a:solidFill>
              </a:rPr>
              <a:t>no contexto da pandemia,  </a:t>
            </a:r>
            <a:r>
              <a:rPr lang="pt-BR" b="1" dirty="0">
                <a:solidFill>
                  <a:srgbClr val="0070C0"/>
                </a:solidFill>
              </a:rPr>
              <a:t>destacando os contextos sociais, e os sentidos oferecidos pelas culturas locais </a:t>
            </a:r>
            <a:r>
              <a:rPr lang="pt-BR" dirty="0">
                <a:solidFill>
                  <a:srgbClr val="0070C0"/>
                </a:solidFill>
              </a:rPr>
              <a:t>que vão mediar as experiências do próprio </a:t>
            </a:r>
            <a:r>
              <a:rPr lang="pt-BR" dirty="0" smtClean="0">
                <a:solidFill>
                  <a:srgbClr val="0070C0"/>
                </a:solidFill>
              </a:rPr>
              <a:t>mal-estar. </a:t>
            </a:r>
            <a:endParaRPr lang="pt-BR" dirty="0" smtClean="0">
              <a:solidFill>
                <a:srgbClr val="0070C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dirty="0">
              <a:solidFill>
                <a:srgbClr val="0070C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06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2103</TotalTime>
  <Words>2440</Words>
  <Application>Microsoft Office PowerPoint</Application>
  <PresentationFormat>Widescreen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Segoe Print</vt:lpstr>
      <vt:lpstr>Times New Roman</vt:lpstr>
      <vt:lpstr>Tema do Office</vt:lpstr>
      <vt:lpstr>PANDEMIA COVID-19: CATÁSTROFE PSICOSSOCIAL E SAÚDE MENTAL DOS TRABALHADORES DE SAÚDE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DESAFIOS DO CUIDADO EM SAÚDE: UMA INTRODUÇÃO</dc:title>
  <dc:creator>Marilene de Castilho Sá</dc:creator>
  <cp:lastModifiedBy>Marilene de Castilho Sá</cp:lastModifiedBy>
  <cp:revision>122</cp:revision>
  <dcterms:created xsi:type="dcterms:W3CDTF">2021-04-13T02:32:50Z</dcterms:created>
  <dcterms:modified xsi:type="dcterms:W3CDTF">2021-08-18T16:01:05Z</dcterms:modified>
</cp:coreProperties>
</file>